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2"/>
  </p:notesMasterIdLst>
  <p:handoutMasterIdLst>
    <p:handoutMasterId r:id="rId103"/>
  </p:handoutMasterIdLst>
  <p:sldIdLst>
    <p:sldId id="256" r:id="rId2"/>
    <p:sldId id="305" r:id="rId3"/>
    <p:sldId id="304" r:id="rId4"/>
    <p:sldId id="306" r:id="rId5"/>
    <p:sldId id="294" r:id="rId6"/>
    <p:sldId id="277" r:id="rId7"/>
    <p:sldId id="276" r:id="rId8"/>
    <p:sldId id="286" r:id="rId9"/>
    <p:sldId id="287" r:id="rId10"/>
    <p:sldId id="283" r:id="rId11"/>
    <p:sldId id="289" r:id="rId12"/>
    <p:sldId id="257" r:id="rId13"/>
    <p:sldId id="311" r:id="rId14"/>
    <p:sldId id="258" r:id="rId15"/>
    <p:sldId id="307" r:id="rId16"/>
    <p:sldId id="308" r:id="rId17"/>
    <p:sldId id="309" r:id="rId18"/>
    <p:sldId id="310" r:id="rId19"/>
    <p:sldId id="312" r:id="rId20"/>
    <p:sldId id="317" r:id="rId21"/>
    <p:sldId id="315" r:id="rId22"/>
    <p:sldId id="316" r:id="rId23"/>
    <p:sldId id="318" r:id="rId24"/>
    <p:sldId id="319" r:id="rId25"/>
    <p:sldId id="320" r:id="rId26"/>
    <p:sldId id="322" r:id="rId27"/>
    <p:sldId id="321" r:id="rId28"/>
    <p:sldId id="324" r:id="rId29"/>
    <p:sldId id="295" r:id="rId30"/>
    <p:sldId id="300" r:id="rId31"/>
    <p:sldId id="297" r:id="rId32"/>
    <p:sldId id="298" r:id="rId33"/>
    <p:sldId id="259" r:id="rId34"/>
    <p:sldId id="266" r:id="rId35"/>
    <p:sldId id="267" r:id="rId36"/>
    <p:sldId id="273" r:id="rId37"/>
    <p:sldId id="275" r:id="rId38"/>
    <p:sldId id="301" r:id="rId39"/>
    <p:sldId id="274" r:id="rId40"/>
    <p:sldId id="302" r:id="rId41"/>
    <p:sldId id="323" r:id="rId42"/>
    <p:sldId id="271" r:id="rId43"/>
    <p:sldId id="326" r:id="rId44"/>
    <p:sldId id="327" r:id="rId45"/>
    <p:sldId id="314" r:id="rId46"/>
    <p:sldId id="313" r:id="rId47"/>
    <p:sldId id="325" r:id="rId48"/>
    <p:sldId id="263" r:id="rId49"/>
    <p:sldId id="328" r:id="rId50"/>
    <p:sldId id="265" r:id="rId51"/>
    <p:sldId id="329" r:id="rId52"/>
    <p:sldId id="330" r:id="rId53"/>
    <p:sldId id="292" r:id="rId54"/>
    <p:sldId id="293" r:id="rId55"/>
    <p:sldId id="264" r:id="rId56"/>
    <p:sldId id="331" r:id="rId57"/>
    <p:sldId id="270" r:id="rId58"/>
    <p:sldId id="332" r:id="rId59"/>
    <p:sldId id="268" r:id="rId60"/>
    <p:sldId id="333" r:id="rId61"/>
    <p:sldId id="334" r:id="rId62"/>
    <p:sldId id="272" r:id="rId63"/>
    <p:sldId id="335" r:id="rId64"/>
    <p:sldId id="336" r:id="rId65"/>
    <p:sldId id="337" r:id="rId66"/>
    <p:sldId id="338" r:id="rId67"/>
    <p:sldId id="278" r:id="rId68"/>
    <p:sldId id="288" r:id="rId69"/>
    <p:sldId id="279" r:id="rId70"/>
    <p:sldId id="281" r:id="rId71"/>
    <p:sldId id="285" r:id="rId72"/>
    <p:sldId id="339" r:id="rId73"/>
    <p:sldId id="340" r:id="rId74"/>
    <p:sldId id="341" r:id="rId75"/>
    <p:sldId id="375" r:id="rId76"/>
    <p:sldId id="376" r:id="rId77"/>
    <p:sldId id="377" r:id="rId78"/>
    <p:sldId id="399" r:id="rId79"/>
    <p:sldId id="379" r:id="rId80"/>
    <p:sldId id="380" r:id="rId81"/>
    <p:sldId id="381" r:id="rId82"/>
    <p:sldId id="383" r:id="rId83"/>
    <p:sldId id="384" r:id="rId84"/>
    <p:sldId id="382" r:id="rId85"/>
    <p:sldId id="421" r:id="rId86"/>
    <p:sldId id="422" r:id="rId87"/>
    <p:sldId id="423" r:id="rId88"/>
    <p:sldId id="385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73" r:id="rId98"/>
    <p:sldId id="420" r:id="rId99"/>
    <p:sldId id="424" r:id="rId100"/>
    <p:sldId id="425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 userDrawn="1">
          <p15:clr>
            <a:srgbClr val="A4A3A4"/>
          </p15:clr>
        </p15:guide>
        <p15:guide id="2" pos="22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liot Noma" initials="EN" lastIdx="1" clrIdx="0">
    <p:extLst>
      <p:ext uri="{19B8F6BF-5375-455C-9EA6-DF929625EA0E}">
        <p15:presenceInfo xmlns:p15="http://schemas.microsoft.com/office/powerpoint/2012/main" userId="39fd4b03ef428f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4" autoAdjust="0"/>
    <p:restoredTop sz="94660"/>
  </p:normalViewPr>
  <p:slideViewPr>
    <p:cSldViewPr>
      <p:cViewPr varScale="1">
        <p:scale>
          <a:sx n="140" d="100"/>
          <a:sy n="140" d="100"/>
        </p:scale>
        <p:origin x="96" y="35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102" d="100"/>
          <a:sy n="102" d="100"/>
        </p:scale>
        <p:origin x="3456" y="120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247594050743747E-2"/>
          <c:y val="5.0925925925925944E-2"/>
          <c:w val="0.89575240594925631"/>
          <c:h val="0.8648228346456697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Like Snowmobiles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Like Skateboards</c:v>
                </c:pt>
                <c:pt idx="1">
                  <c:v>Do not like Skateboards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57-4115-A2DA-25C59F8B4D1C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Do not like Snowmobiles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Sheet1!$B$1:$C$1</c:f>
              <c:strCache>
                <c:ptCount val="2"/>
                <c:pt idx="0">
                  <c:v>Like Skateboards</c:v>
                </c:pt>
                <c:pt idx="1">
                  <c:v>Do not like Skateboards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45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57-4115-A2DA-25C59F8B4D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2080128"/>
        <c:axId val="212081664"/>
      </c:barChart>
      <c:catAx>
        <c:axId val="212080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81664"/>
        <c:crosses val="autoZero"/>
        <c:auto val="1"/>
        <c:lblAlgn val="ctr"/>
        <c:lblOffset val="100"/>
        <c:noMultiLvlLbl val="0"/>
      </c:catAx>
      <c:valAx>
        <c:axId val="212081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8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7141557305336863"/>
          <c:y val="4.6874453193350825E-2"/>
          <c:w val="0.29327996500437475"/>
          <c:h val="0.240162583843686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47C2E-FA47-4DDD-A948-A8722EE1DEC9}" type="doc">
      <dgm:prSet loTypeId="urn:microsoft.com/office/officeart/2005/8/layout/cycle1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F0A2E8F-39A7-41AD-82CA-81BF46EF4B85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E6A923F3-88D4-49D5-B404-34E9130C6107}" type="parTrans" cxnId="{97B081A6-5EA1-4660-BEA4-1CD8601D9776}">
      <dgm:prSet/>
      <dgm:spPr/>
      <dgm:t>
        <a:bodyPr/>
        <a:lstStyle/>
        <a:p>
          <a:endParaRPr lang="en-US"/>
        </a:p>
      </dgm:t>
    </dgm:pt>
    <dgm:pt modelId="{79991198-C775-4B7D-A683-B9948310860E}" type="sibTrans" cxnId="{97B081A6-5EA1-4660-BEA4-1CD8601D9776}">
      <dgm:prSet/>
      <dgm:spPr/>
      <dgm:t>
        <a:bodyPr/>
        <a:lstStyle/>
        <a:p>
          <a:endParaRPr lang="en-US"/>
        </a:p>
      </dgm:t>
    </dgm:pt>
    <dgm:pt modelId="{0F6FFDD4-09B5-48A9-961F-9A63D8C9EC34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23B84A1F-D4C7-4128-A497-A86964774312}" type="parTrans" cxnId="{93D8AC65-380A-4144-BA1B-575DBA6E6A1E}">
      <dgm:prSet/>
      <dgm:spPr/>
      <dgm:t>
        <a:bodyPr/>
        <a:lstStyle/>
        <a:p>
          <a:endParaRPr lang="en-US"/>
        </a:p>
      </dgm:t>
    </dgm:pt>
    <dgm:pt modelId="{916BBF45-BD08-4A7E-A47E-C8511BC8F331}" type="sibTrans" cxnId="{93D8AC65-380A-4144-BA1B-575DBA6E6A1E}">
      <dgm:prSet/>
      <dgm:spPr/>
      <dgm:t>
        <a:bodyPr/>
        <a:lstStyle/>
        <a:p>
          <a:endParaRPr lang="en-US"/>
        </a:p>
      </dgm:t>
    </dgm:pt>
    <dgm:pt modelId="{1DD08414-80A0-40B4-B42D-92E6AEA6C859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A3CA77F4-AFE7-4A72-A916-E945FA5ED699}" type="parTrans" cxnId="{5ACA6C68-B8AC-4E64-817D-54F613030509}">
      <dgm:prSet/>
      <dgm:spPr/>
      <dgm:t>
        <a:bodyPr/>
        <a:lstStyle/>
        <a:p>
          <a:endParaRPr lang="en-US"/>
        </a:p>
      </dgm:t>
    </dgm:pt>
    <dgm:pt modelId="{C1229768-DB0C-4AFF-A541-0C4F98ADC413}" type="sibTrans" cxnId="{5ACA6C68-B8AC-4E64-817D-54F613030509}">
      <dgm:prSet/>
      <dgm:spPr/>
      <dgm:t>
        <a:bodyPr/>
        <a:lstStyle/>
        <a:p>
          <a:endParaRPr lang="en-US"/>
        </a:p>
      </dgm:t>
    </dgm:pt>
    <dgm:pt modelId="{EF0CD573-A717-419A-B8A2-DA4A328EA77B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80240405-F444-4CC1-ACCA-2967D5A4E7FB}" type="parTrans" cxnId="{14A0728F-0AE4-4702-8BBF-30BB15E503DF}">
      <dgm:prSet/>
      <dgm:spPr/>
      <dgm:t>
        <a:bodyPr/>
        <a:lstStyle/>
        <a:p>
          <a:endParaRPr lang="en-US"/>
        </a:p>
      </dgm:t>
    </dgm:pt>
    <dgm:pt modelId="{2B82E34A-1666-4651-8BA0-8384B1051936}" type="sibTrans" cxnId="{14A0728F-0AE4-4702-8BBF-30BB15E503DF}">
      <dgm:prSet/>
      <dgm:spPr/>
      <dgm:t>
        <a:bodyPr/>
        <a:lstStyle/>
        <a:p>
          <a:endParaRPr lang="en-US"/>
        </a:p>
      </dgm:t>
    </dgm:pt>
    <dgm:pt modelId="{F530C683-F763-4465-BB62-D809E20C486D}">
      <dgm:prSet phldrT="[Text]"/>
      <dgm:spPr/>
      <dgm:t>
        <a:bodyPr/>
        <a:lstStyle/>
        <a:p>
          <a:r>
            <a:rPr lang="en-US" dirty="0"/>
            <a:t>Model valuation</a:t>
          </a:r>
        </a:p>
      </dgm:t>
    </dgm:pt>
    <dgm:pt modelId="{E957B7F9-05D2-4A43-900C-C2E1495638C2}" type="parTrans" cxnId="{35DAA4C7-B78F-4FE1-956B-28880CF8317C}">
      <dgm:prSet/>
      <dgm:spPr/>
      <dgm:t>
        <a:bodyPr/>
        <a:lstStyle/>
        <a:p>
          <a:endParaRPr lang="en-US"/>
        </a:p>
      </dgm:t>
    </dgm:pt>
    <dgm:pt modelId="{FEE4AA5D-8165-4E4D-968A-1DE95F5D56F2}" type="sibTrans" cxnId="{35DAA4C7-B78F-4FE1-956B-28880CF8317C}">
      <dgm:prSet/>
      <dgm:spPr/>
      <dgm:t>
        <a:bodyPr/>
        <a:lstStyle/>
        <a:p>
          <a:endParaRPr lang="en-US"/>
        </a:p>
      </dgm:t>
    </dgm:pt>
    <dgm:pt modelId="{F135D783-253E-4256-96C2-C5C0E954E589}">
      <dgm:prSet phldrT="[Text]"/>
      <dgm:spPr/>
      <dgm:t>
        <a:bodyPr/>
        <a:lstStyle/>
        <a:p>
          <a:r>
            <a:rPr lang="en-US" dirty="0"/>
            <a:t>Factor mapping</a:t>
          </a:r>
        </a:p>
      </dgm:t>
    </dgm:pt>
    <dgm:pt modelId="{94BCC8AB-D39E-4F1B-BB8A-2784CABE12B1}" type="parTrans" cxnId="{B59EDFDD-161A-438A-A383-2FC976EB1F12}">
      <dgm:prSet/>
      <dgm:spPr/>
      <dgm:t>
        <a:bodyPr/>
        <a:lstStyle/>
        <a:p>
          <a:endParaRPr lang="en-US"/>
        </a:p>
      </dgm:t>
    </dgm:pt>
    <dgm:pt modelId="{DC900B7D-78CE-40C3-9281-A4374A64BE8B}" type="sibTrans" cxnId="{B59EDFDD-161A-438A-A383-2FC976EB1F12}">
      <dgm:prSet/>
      <dgm:spPr/>
      <dgm:t>
        <a:bodyPr/>
        <a:lstStyle/>
        <a:p>
          <a:endParaRPr lang="en-US"/>
        </a:p>
      </dgm:t>
    </dgm:pt>
    <dgm:pt modelId="{72BD8EA9-2594-4BD5-A64A-AE3CEF84A140}" type="pres">
      <dgm:prSet presAssocID="{C8F47C2E-FA47-4DDD-A948-A8722EE1DEC9}" presName="cycle" presStyleCnt="0">
        <dgm:presLayoutVars>
          <dgm:dir/>
          <dgm:resizeHandles val="exact"/>
        </dgm:presLayoutVars>
      </dgm:prSet>
      <dgm:spPr/>
    </dgm:pt>
    <dgm:pt modelId="{B3906F28-E1A4-48E5-B57E-A685EA669883}" type="pres">
      <dgm:prSet presAssocID="{2F0A2E8F-39A7-41AD-82CA-81BF46EF4B85}" presName="dummy" presStyleCnt="0"/>
      <dgm:spPr/>
    </dgm:pt>
    <dgm:pt modelId="{54FD2EEA-DCAB-4B46-9FA1-5E409072B035}" type="pres">
      <dgm:prSet presAssocID="{2F0A2E8F-39A7-41AD-82CA-81BF46EF4B85}" presName="node" presStyleLbl="revTx" presStyleIdx="0" presStyleCnt="6">
        <dgm:presLayoutVars>
          <dgm:bulletEnabled val="1"/>
        </dgm:presLayoutVars>
      </dgm:prSet>
      <dgm:spPr/>
    </dgm:pt>
    <dgm:pt modelId="{3AC0A983-DC48-4219-B5F9-5E219772A2DF}" type="pres">
      <dgm:prSet presAssocID="{79991198-C775-4B7D-A683-B9948310860E}" presName="sibTrans" presStyleLbl="node1" presStyleIdx="0" presStyleCnt="6"/>
      <dgm:spPr/>
    </dgm:pt>
    <dgm:pt modelId="{134C1ACD-AE63-4E59-8599-7897757F157D}" type="pres">
      <dgm:prSet presAssocID="{0F6FFDD4-09B5-48A9-961F-9A63D8C9EC34}" presName="dummy" presStyleCnt="0"/>
      <dgm:spPr/>
    </dgm:pt>
    <dgm:pt modelId="{D561F197-8C51-495A-A75E-D73F76A6C9BC}" type="pres">
      <dgm:prSet presAssocID="{0F6FFDD4-09B5-48A9-961F-9A63D8C9EC34}" presName="node" presStyleLbl="revTx" presStyleIdx="1" presStyleCnt="6">
        <dgm:presLayoutVars>
          <dgm:bulletEnabled val="1"/>
        </dgm:presLayoutVars>
      </dgm:prSet>
      <dgm:spPr/>
    </dgm:pt>
    <dgm:pt modelId="{70BB28B4-9068-4E85-B2F8-03EA9D0003C7}" type="pres">
      <dgm:prSet presAssocID="{916BBF45-BD08-4A7E-A47E-C8511BC8F331}" presName="sibTrans" presStyleLbl="node1" presStyleIdx="1" presStyleCnt="6"/>
      <dgm:spPr/>
    </dgm:pt>
    <dgm:pt modelId="{B73F7245-2644-4258-907B-2CD651393959}" type="pres">
      <dgm:prSet presAssocID="{F135D783-253E-4256-96C2-C5C0E954E589}" presName="dummy" presStyleCnt="0"/>
      <dgm:spPr/>
    </dgm:pt>
    <dgm:pt modelId="{0B65AC86-A03F-447F-84BD-6B2205CBE036}" type="pres">
      <dgm:prSet presAssocID="{F135D783-253E-4256-96C2-C5C0E954E589}" presName="node" presStyleLbl="revTx" presStyleIdx="2" presStyleCnt="6">
        <dgm:presLayoutVars>
          <dgm:bulletEnabled val="1"/>
        </dgm:presLayoutVars>
      </dgm:prSet>
      <dgm:spPr/>
    </dgm:pt>
    <dgm:pt modelId="{50C702AF-12D8-4384-94FE-82E6790A39A7}" type="pres">
      <dgm:prSet presAssocID="{DC900B7D-78CE-40C3-9281-A4374A64BE8B}" presName="sibTrans" presStyleLbl="node1" presStyleIdx="2" presStyleCnt="6"/>
      <dgm:spPr/>
    </dgm:pt>
    <dgm:pt modelId="{AEABACB7-83A1-4C3F-803A-879920B960AB}" type="pres">
      <dgm:prSet presAssocID="{1DD08414-80A0-40B4-B42D-92E6AEA6C859}" presName="dummy" presStyleCnt="0"/>
      <dgm:spPr/>
    </dgm:pt>
    <dgm:pt modelId="{FE078E4F-14D5-4116-BD9D-AE5FFFF33D1A}" type="pres">
      <dgm:prSet presAssocID="{1DD08414-80A0-40B4-B42D-92E6AEA6C859}" presName="node" presStyleLbl="revTx" presStyleIdx="3" presStyleCnt="6">
        <dgm:presLayoutVars>
          <dgm:bulletEnabled val="1"/>
        </dgm:presLayoutVars>
      </dgm:prSet>
      <dgm:spPr/>
    </dgm:pt>
    <dgm:pt modelId="{D1AF2C87-0B59-478F-BCDC-9A36CC8AA349}" type="pres">
      <dgm:prSet presAssocID="{C1229768-DB0C-4AFF-A541-0C4F98ADC413}" presName="sibTrans" presStyleLbl="node1" presStyleIdx="3" presStyleCnt="6"/>
      <dgm:spPr/>
    </dgm:pt>
    <dgm:pt modelId="{4B0EF4CE-733F-441F-AF9E-73189B2E5CF9}" type="pres">
      <dgm:prSet presAssocID="{EF0CD573-A717-419A-B8A2-DA4A328EA77B}" presName="dummy" presStyleCnt="0"/>
      <dgm:spPr/>
    </dgm:pt>
    <dgm:pt modelId="{BD119E5D-66F8-4F6C-A504-F98B11BBB15D}" type="pres">
      <dgm:prSet presAssocID="{EF0CD573-A717-419A-B8A2-DA4A328EA77B}" presName="node" presStyleLbl="revTx" presStyleIdx="4" presStyleCnt="6">
        <dgm:presLayoutVars>
          <dgm:bulletEnabled val="1"/>
        </dgm:presLayoutVars>
      </dgm:prSet>
      <dgm:spPr/>
    </dgm:pt>
    <dgm:pt modelId="{4DB18CA4-39EE-4473-AE80-BDDEA672030F}" type="pres">
      <dgm:prSet presAssocID="{2B82E34A-1666-4651-8BA0-8384B1051936}" presName="sibTrans" presStyleLbl="node1" presStyleIdx="4" presStyleCnt="6"/>
      <dgm:spPr/>
    </dgm:pt>
    <dgm:pt modelId="{083F9020-1A9E-4F6A-8B35-945EDB8940F0}" type="pres">
      <dgm:prSet presAssocID="{F530C683-F763-4465-BB62-D809E20C486D}" presName="dummy" presStyleCnt="0"/>
      <dgm:spPr/>
    </dgm:pt>
    <dgm:pt modelId="{2EF2F003-BB4E-4AE7-ADC2-9FA95F38E4D4}" type="pres">
      <dgm:prSet presAssocID="{F530C683-F763-4465-BB62-D809E20C486D}" presName="node" presStyleLbl="revTx" presStyleIdx="5" presStyleCnt="6">
        <dgm:presLayoutVars>
          <dgm:bulletEnabled val="1"/>
        </dgm:presLayoutVars>
      </dgm:prSet>
      <dgm:spPr/>
    </dgm:pt>
    <dgm:pt modelId="{193BD5B2-ACA6-4B5B-A81D-C62CF095D584}" type="pres">
      <dgm:prSet presAssocID="{FEE4AA5D-8165-4E4D-968A-1DE95F5D56F2}" presName="sibTrans" presStyleLbl="node1" presStyleIdx="5" presStyleCnt="6"/>
      <dgm:spPr/>
    </dgm:pt>
  </dgm:ptLst>
  <dgm:cxnLst>
    <dgm:cxn modelId="{85703E1F-A87F-4FB2-897F-6BD9C874DD12}" type="presOf" srcId="{79991198-C775-4B7D-A683-B9948310860E}" destId="{3AC0A983-DC48-4219-B5F9-5E219772A2DF}" srcOrd="0" destOrd="0" presId="urn:microsoft.com/office/officeart/2005/8/layout/cycle1"/>
    <dgm:cxn modelId="{0D60EA61-9482-4983-9E0F-CBABF3C8CEEC}" type="presOf" srcId="{2B82E34A-1666-4651-8BA0-8384B1051936}" destId="{4DB18CA4-39EE-4473-AE80-BDDEA672030F}" srcOrd="0" destOrd="0" presId="urn:microsoft.com/office/officeart/2005/8/layout/cycle1"/>
    <dgm:cxn modelId="{93D8AC65-380A-4144-BA1B-575DBA6E6A1E}" srcId="{C8F47C2E-FA47-4DDD-A948-A8722EE1DEC9}" destId="{0F6FFDD4-09B5-48A9-961F-9A63D8C9EC34}" srcOrd="1" destOrd="0" parTransId="{23B84A1F-D4C7-4128-A497-A86964774312}" sibTransId="{916BBF45-BD08-4A7E-A47E-C8511BC8F331}"/>
    <dgm:cxn modelId="{5ACA6C68-B8AC-4E64-817D-54F613030509}" srcId="{C8F47C2E-FA47-4DDD-A948-A8722EE1DEC9}" destId="{1DD08414-80A0-40B4-B42D-92E6AEA6C859}" srcOrd="3" destOrd="0" parTransId="{A3CA77F4-AFE7-4A72-A916-E945FA5ED699}" sibTransId="{C1229768-DB0C-4AFF-A541-0C4F98ADC413}"/>
    <dgm:cxn modelId="{898EA576-7264-40B5-987D-1FFA548A5E3A}" type="presOf" srcId="{EF0CD573-A717-419A-B8A2-DA4A328EA77B}" destId="{BD119E5D-66F8-4F6C-A504-F98B11BBB15D}" srcOrd="0" destOrd="0" presId="urn:microsoft.com/office/officeart/2005/8/layout/cycle1"/>
    <dgm:cxn modelId="{56A1D877-969E-4976-BDB2-C16417CDD764}" type="presOf" srcId="{916BBF45-BD08-4A7E-A47E-C8511BC8F331}" destId="{70BB28B4-9068-4E85-B2F8-03EA9D0003C7}" srcOrd="0" destOrd="0" presId="urn:microsoft.com/office/officeart/2005/8/layout/cycle1"/>
    <dgm:cxn modelId="{25572758-3674-4C32-A6C1-1142A33867F6}" type="presOf" srcId="{DC900B7D-78CE-40C3-9281-A4374A64BE8B}" destId="{50C702AF-12D8-4384-94FE-82E6790A39A7}" srcOrd="0" destOrd="0" presId="urn:microsoft.com/office/officeart/2005/8/layout/cycle1"/>
    <dgm:cxn modelId="{14A0728F-0AE4-4702-8BBF-30BB15E503DF}" srcId="{C8F47C2E-FA47-4DDD-A948-A8722EE1DEC9}" destId="{EF0CD573-A717-419A-B8A2-DA4A328EA77B}" srcOrd="4" destOrd="0" parTransId="{80240405-F444-4CC1-ACCA-2967D5A4E7FB}" sibTransId="{2B82E34A-1666-4651-8BA0-8384B1051936}"/>
    <dgm:cxn modelId="{EEF2A193-F8A9-4AA3-AD2C-4FEBD1EC002F}" type="presOf" srcId="{C1229768-DB0C-4AFF-A541-0C4F98ADC413}" destId="{D1AF2C87-0B59-478F-BCDC-9A36CC8AA349}" srcOrd="0" destOrd="0" presId="urn:microsoft.com/office/officeart/2005/8/layout/cycle1"/>
    <dgm:cxn modelId="{126B3597-F389-48AB-97D6-3AA174C85DB6}" type="presOf" srcId="{1DD08414-80A0-40B4-B42D-92E6AEA6C859}" destId="{FE078E4F-14D5-4116-BD9D-AE5FFFF33D1A}" srcOrd="0" destOrd="0" presId="urn:microsoft.com/office/officeart/2005/8/layout/cycle1"/>
    <dgm:cxn modelId="{97B081A6-5EA1-4660-BEA4-1CD8601D9776}" srcId="{C8F47C2E-FA47-4DDD-A948-A8722EE1DEC9}" destId="{2F0A2E8F-39A7-41AD-82CA-81BF46EF4B85}" srcOrd="0" destOrd="0" parTransId="{E6A923F3-88D4-49D5-B404-34E9130C6107}" sibTransId="{79991198-C775-4B7D-A683-B9948310860E}"/>
    <dgm:cxn modelId="{C6E1AFA8-8CCC-4596-8322-773ADBA297BF}" type="presOf" srcId="{FEE4AA5D-8165-4E4D-968A-1DE95F5D56F2}" destId="{193BD5B2-ACA6-4B5B-A81D-C62CF095D584}" srcOrd="0" destOrd="0" presId="urn:microsoft.com/office/officeart/2005/8/layout/cycle1"/>
    <dgm:cxn modelId="{4389B3B1-C07C-41F2-BE73-30B02E2067AE}" type="presOf" srcId="{F135D783-253E-4256-96C2-C5C0E954E589}" destId="{0B65AC86-A03F-447F-84BD-6B2205CBE036}" srcOrd="0" destOrd="0" presId="urn:microsoft.com/office/officeart/2005/8/layout/cycle1"/>
    <dgm:cxn modelId="{6DB902C0-9CE0-4836-BC37-FEAF99032210}" type="presOf" srcId="{C8F47C2E-FA47-4DDD-A948-A8722EE1DEC9}" destId="{72BD8EA9-2594-4BD5-A64A-AE3CEF84A140}" srcOrd="0" destOrd="0" presId="urn:microsoft.com/office/officeart/2005/8/layout/cycle1"/>
    <dgm:cxn modelId="{35DAA4C7-B78F-4FE1-956B-28880CF8317C}" srcId="{C8F47C2E-FA47-4DDD-A948-A8722EE1DEC9}" destId="{F530C683-F763-4465-BB62-D809E20C486D}" srcOrd="5" destOrd="0" parTransId="{E957B7F9-05D2-4A43-900C-C2E1495638C2}" sibTransId="{FEE4AA5D-8165-4E4D-968A-1DE95F5D56F2}"/>
    <dgm:cxn modelId="{D3E688D8-62E8-4956-89BF-C5A85ADE307B}" type="presOf" srcId="{0F6FFDD4-09B5-48A9-961F-9A63D8C9EC34}" destId="{D561F197-8C51-495A-A75E-D73F76A6C9BC}" srcOrd="0" destOrd="0" presId="urn:microsoft.com/office/officeart/2005/8/layout/cycle1"/>
    <dgm:cxn modelId="{B59EDFDD-161A-438A-A383-2FC976EB1F12}" srcId="{C8F47C2E-FA47-4DDD-A948-A8722EE1DEC9}" destId="{F135D783-253E-4256-96C2-C5C0E954E589}" srcOrd="2" destOrd="0" parTransId="{94BCC8AB-D39E-4F1B-BB8A-2784CABE12B1}" sibTransId="{DC900B7D-78CE-40C3-9281-A4374A64BE8B}"/>
    <dgm:cxn modelId="{2C1EBAE8-5580-42B6-958E-5C25250A1641}" type="presOf" srcId="{2F0A2E8F-39A7-41AD-82CA-81BF46EF4B85}" destId="{54FD2EEA-DCAB-4B46-9FA1-5E409072B035}" srcOrd="0" destOrd="0" presId="urn:microsoft.com/office/officeart/2005/8/layout/cycle1"/>
    <dgm:cxn modelId="{374A10EE-CAF5-4466-812F-68DE9C383536}" type="presOf" srcId="{F530C683-F763-4465-BB62-D809E20C486D}" destId="{2EF2F003-BB4E-4AE7-ADC2-9FA95F38E4D4}" srcOrd="0" destOrd="0" presId="urn:microsoft.com/office/officeart/2005/8/layout/cycle1"/>
    <dgm:cxn modelId="{406D29D0-6D07-47C8-AE5E-02A2BB6DF0FD}" type="presParOf" srcId="{72BD8EA9-2594-4BD5-A64A-AE3CEF84A140}" destId="{B3906F28-E1A4-48E5-B57E-A685EA669883}" srcOrd="0" destOrd="0" presId="urn:microsoft.com/office/officeart/2005/8/layout/cycle1"/>
    <dgm:cxn modelId="{EEAFBA8E-87E1-4A88-BFAA-69DAA45058BF}" type="presParOf" srcId="{72BD8EA9-2594-4BD5-A64A-AE3CEF84A140}" destId="{54FD2EEA-DCAB-4B46-9FA1-5E409072B035}" srcOrd="1" destOrd="0" presId="urn:microsoft.com/office/officeart/2005/8/layout/cycle1"/>
    <dgm:cxn modelId="{BCC11710-C732-42BE-950D-8185FA4D5432}" type="presParOf" srcId="{72BD8EA9-2594-4BD5-A64A-AE3CEF84A140}" destId="{3AC0A983-DC48-4219-B5F9-5E219772A2DF}" srcOrd="2" destOrd="0" presId="urn:microsoft.com/office/officeart/2005/8/layout/cycle1"/>
    <dgm:cxn modelId="{C6797E31-F1E6-4938-BD21-51703662D45B}" type="presParOf" srcId="{72BD8EA9-2594-4BD5-A64A-AE3CEF84A140}" destId="{134C1ACD-AE63-4E59-8599-7897757F157D}" srcOrd="3" destOrd="0" presId="urn:microsoft.com/office/officeart/2005/8/layout/cycle1"/>
    <dgm:cxn modelId="{D8EA1F04-F7BC-4DA2-9800-4ECFD00972C9}" type="presParOf" srcId="{72BD8EA9-2594-4BD5-A64A-AE3CEF84A140}" destId="{D561F197-8C51-495A-A75E-D73F76A6C9BC}" srcOrd="4" destOrd="0" presId="urn:microsoft.com/office/officeart/2005/8/layout/cycle1"/>
    <dgm:cxn modelId="{75E5E74A-5BCD-4752-8FCB-073360491209}" type="presParOf" srcId="{72BD8EA9-2594-4BD5-A64A-AE3CEF84A140}" destId="{70BB28B4-9068-4E85-B2F8-03EA9D0003C7}" srcOrd="5" destOrd="0" presId="urn:microsoft.com/office/officeart/2005/8/layout/cycle1"/>
    <dgm:cxn modelId="{4645B927-3A23-4A0B-B2C7-050CE4B50EB3}" type="presParOf" srcId="{72BD8EA9-2594-4BD5-A64A-AE3CEF84A140}" destId="{B73F7245-2644-4258-907B-2CD651393959}" srcOrd="6" destOrd="0" presId="urn:microsoft.com/office/officeart/2005/8/layout/cycle1"/>
    <dgm:cxn modelId="{87941248-24B9-4F69-8724-69383D420F8D}" type="presParOf" srcId="{72BD8EA9-2594-4BD5-A64A-AE3CEF84A140}" destId="{0B65AC86-A03F-447F-84BD-6B2205CBE036}" srcOrd="7" destOrd="0" presId="urn:microsoft.com/office/officeart/2005/8/layout/cycle1"/>
    <dgm:cxn modelId="{B64DAAE2-5480-46AE-9779-CFDD1FF50B4B}" type="presParOf" srcId="{72BD8EA9-2594-4BD5-A64A-AE3CEF84A140}" destId="{50C702AF-12D8-4384-94FE-82E6790A39A7}" srcOrd="8" destOrd="0" presId="urn:microsoft.com/office/officeart/2005/8/layout/cycle1"/>
    <dgm:cxn modelId="{C5AE89F6-2571-4D56-B280-F385DC4D83EB}" type="presParOf" srcId="{72BD8EA9-2594-4BD5-A64A-AE3CEF84A140}" destId="{AEABACB7-83A1-4C3F-803A-879920B960AB}" srcOrd="9" destOrd="0" presId="urn:microsoft.com/office/officeart/2005/8/layout/cycle1"/>
    <dgm:cxn modelId="{C5ECD1CC-1A0C-4B06-84B3-87F0671A1E5C}" type="presParOf" srcId="{72BD8EA9-2594-4BD5-A64A-AE3CEF84A140}" destId="{FE078E4F-14D5-4116-BD9D-AE5FFFF33D1A}" srcOrd="10" destOrd="0" presId="urn:microsoft.com/office/officeart/2005/8/layout/cycle1"/>
    <dgm:cxn modelId="{7C367553-84E9-4F0D-AD0F-E92B88A33834}" type="presParOf" srcId="{72BD8EA9-2594-4BD5-A64A-AE3CEF84A140}" destId="{D1AF2C87-0B59-478F-BCDC-9A36CC8AA349}" srcOrd="11" destOrd="0" presId="urn:microsoft.com/office/officeart/2005/8/layout/cycle1"/>
    <dgm:cxn modelId="{14F39CC0-EC32-4F7A-B132-4D5F7925DC73}" type="presParOf" srcId="{72BD8EA9-2594-4BD5-A64A-AE3CEF84A140}" destId="{4B0EF4CE-733F-441F-AF9E-73189B2E5CF9}" srcOrd="12" destOrd="0" presId="urn:microsoft.com/office/officeart/2005/8/layout/cycle1"/>
    <dgm:cxn modelId="{8CC20D93-BE09-4CC7-ADE7-439114953252}" type="presParOf" srcId="{72BD8EA9-2594-4BD5-A64A-AE3CEF84A140}" destId="{BD119E5D-66F8-4F6C-A504-F98B11BBB15D}" srcOrd="13" destOrd="0" presId="urn:microsoft.com/office/officeart/2005/8/layout/cycle1"/>
    <dgm:cxn modelId="{80D290EF-76B7-4AC9-AE34-7BE3C4C7EBA6}" type="presParOf" srcId="{72BD8EA9-2594-4BD5-A64A-AE3CEF84A140}" destId="{4DB18CA4-39EE-4473-AE80-BDDEA672030F}" srcOrd="14" destOrd="0" presId="urn:microsoft.com/office/officeart/2005/8/layout/cycle1"/>
    <dgm:cxn modelId="{894F764B-8AB7-42DE-8930-9FB3E20CA7BA}" type="presParOf" srcId="{72BD8EA9-2594-4BD5-A64A-AE3CEF84A140}" destId="{083F9020-1A9E-4F6A-8B35-945EDB8940F0}" srcOrd="15" destOrd="0" presId="urn:microsoft.com/office/officeart/2005/8/layout/cycle1"/>
    <dgm:cxn modelId="{193467D8-AE53-4D0A-A1EB-5339C11F8850}" type="presParOf" srcId="{72BD8EA9-2594-4BD5-A64A-AE3CEF84A140}" destId="{2EF2F003-BB4E-4AE7-ADC2-9FA95F38E4D4}" srcOrd="16" destOrd="0" presId="urn:microsoft.com/office/officeart/2005/8/layout/cycle1"/>
    <dgm:cxn modelId="{1FB14110-884F-41E6-826D-01D5170BF42D}" type="presParOf" srcId="{72BD8EA9-2594-4BD5-A64A-AE3CEF84A140}" destId="{193BD5B2-ACA6-4B5B-A81D-C62CF095D584}" srcOrd="17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D2EEA-DCAB-4B46-9FA1-5E409072B035}">
      <dsp:nvSpPr>
        <dsp:cNvPr id="0" name=""/>
        <dsp:cNvSpPr/>
      </dsp:nvSpPr>
      <dsp:spPr>
        <a:xfrm>
          <a:off x="4684302" y="11318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data</a:t>
          </a:r>
        </a:p>
      </dsp:txBody>
      <dsp:txXfrm>
        <a:off x="4684302" y="11318"/>
        <a:ext cx="926231" cy="926231"/>
      </dsp:txXfrm>
    </dsp:sp>
    <dsp:sp modelId="{3AC0A983-DC48-4219-B5F9-5E219772A2DF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20571900"/>
            <a:gd name="adj4" fmla="val 18984357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1F197-8C51-495A-A75E-D73F76A6C9BC}">
      <dsp:nvSpPr>
        <dsp:cNvPr id="0" name=""/>
        <dsp:cNvSpPr/>
      </dsp:nvSpPr>
      <dsp:spPr>
        <a:xfrm>
          <a:off x="5716920" y="1799865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cleaning</a:t>
          </a:r>
        </a:p>
      </dsp:txBody>
      <dsp:txXfrm>
        <a:off x="5716920" y="1799865"/>
        <a:ext cx="926231" cy="926231"/>
      </dsp:txXfrm>
    </dsp:sp>
    <dsp:sp modelId="{70BB28B4-9068-4E85-B2F8-03EA9D0003C7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2365047"/>
            <a:gd name="adj4" fmla="val 777504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5AC86-A03F-447F-84BD-6B2205CBE036}">
      <dsp:nvSpPr>
        <dsp:cNvPr id="0" name=""/>
        <dsp:cNvSpPr/>
      </dsp:nvSpPr>
      <dsp:spPr>
        <a:xfrm>
          <a:off x="4684302" y="3588412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Factor mapping</a:t>
          </a:r>
        </a:p>
      </dsp:txBody>
      <dsp:txXfrm>
        <a:off x="4684302" y="3588412"/>
        <a:ext cx="926231" cy="926231"/>
      </dsp:txXfrm>
    </dsp:sp>
    <dsp:sp modelId="{50C702AF-12D8-4384-94FE-82E6790A39A7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6109830"/>
            <a:gd name="adj4" fmla="val 4439574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78E4F-14D5-4116-BD9D-AE5FFFF33D1A}">
      <dsp:nvSpPr>
        <dsp:cNvPr id="0" name=""/>
        <dsp:cNvSpPr/>
      </dsp:nvSpPr>
      <dsp:spPr>
        <a:xfrm>
          <a:off x="2619065" y="3588412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selection</a:t>
          </a:r>
        </a:p>
      </dsp:txBody>
      <dsp:txXfrm>
        <a:off x="2619065" y="3588412"/>
        <a:ext cx="926231" cy="926231"/>
      </dsp:txXfrm>
    </dsp:sp>
    <dsp:sp modelId="{D1AF2C87-0B59-478F-BCDC-9A36CC8AA349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9771900"/>
            <a:gd name="adj4" fmla="val 8184357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19E5D-66F8-4F6C-A504-F98B11BBB15D}">
      <dsp:nvSpPr>
        <dsp:cNvPr id="0" name=""/>
        <dsp:cNvSpPr/>
      </dsp:nvSpPr>
      <dsp:spPr>
        <a:xfrm>
          <a:off x="1586447" y="1799865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model</a:t>
          </a:r>
        </a:p>
      </dsp:txBody>
      <dsp:txXfrm>
        <a:off x="1586447" y="1799865"/>
        <a:ext cx="926231" cy="926231"/>
      </dsp:txXfrm>
    </dsp:sp>
    <dsp:sp modelId="{4DB18CA4-39EE-4473-AE80-BDDEA672030F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13165047"/>
            <a:gd name="adj4" fmla="val 11577504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F2F003-BB4E-4AE7-ADC2-9FA95F38E4D4}">
      <dsp:nvSpPr>
        <dsp:cNvPr id="0" name=""/>
        <dsp:cNvSpPr/>
      </dsp:nvSpPr>
      <dsp:spPr>
        <a:xfrm>
          <a:off x="2619065" y="11318"/>
          <a:ext cx="926231" cy="926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valuation</a:t>
          </a:r>
        </a:p>
      </dsp:txBody>
      <dsp:txXfrm>
        <a:off x="2619065" y="11318"/>
        <a:ext cx="926231" cy="926231"/>
      </dsp:txXfrm>
    </dsp:sp>
    <dsp:sp modelId="{193BD5B2-ACA6-4B5B-A81D-C62CF095D584}">
      <dsp:nvSpPr>
        <dsp:cNvPr id="0" name=""/>
        <dsp:cNvSpPr/>
      </dsp:nvSpPr>
      <dsp:spPr>
        <a:xfrm>
          <a:off x="1853897" y="2078"/>
          <a:ext cx="4521805" cy="4521805"/>
        </a:xfrm>
        <a:prstGeom prst="circularArrow">
          <a:avLst>
            <a:gd name="adj1" fmla="val 3994"/>
            <a:gd name="adj2" fmla="val 250596"/>
            <a:gd name="adj3" fmla="val 16909830"/>
            <a:gd name="adj4" fmla="val 15239574"/>
            <a:gd name="adj5" fmla="val 466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67050" cy="468313"/>
          </a:xfrm>
          <a:prstGeom prst="rect">
            <a:avLst/>
          </a:prstGeom>
        </p:spPr>
        <p:txBody>
          <a:bodyPr vert="horz" lIns="91408" tIns="45704" rIns="91408" bIns="4570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438" y="3"/>
            <a:ext cx="3067050" cy="468313"/>
          </a:xfrm>
          <a:prstGeom prst="rect">
            <a:avLst/>
          </a:prstGeom>
        </p:spPr>
        <p:txBody>
          <a:bodyPr vert="horz" lIns="91408" tIns="45704" rIns="91408" bIns="45704" rtlCol="0"/>
          <a:lstStyle>
            <a:lvl1pPr algn="r">
              <a:defRPr sz="1200"/>
            </a:lvl1pPr>
          </a:lstStyle>
          <a:p>
            <a:fld id="{9BDE1F9C-55E8-44B6-BE58-FDFFE0CCB382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178"/>
            <a:ext cx="3067050" cy="468313"/>
          </a:xfrm>
          <a:prstGeom prst="rect">
            <a:avLst/>
          </a:prstGeom>
        </p:spPr>
        <p:txBody>
          <a:bodyPr vert="horz" lIns="91408" tIns="45704" rIns="91408" bIns="4570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438" y="8893178"/>
            <a:ext cx="3067050" cy="468313"/>
          </a:xfrm>
          <a:prstGeom prst="rect">
            <a:avLst/>
          </a:prstGeom>
        </p:spPr>
        <p:txBody>
          <a:bodyPr vert="horz" lIns="91408" tIns="45704" rIns="91408" bIns="45704" rtlCol="0" anchor="b"/>
          <a:lstStyle>
            <a:lvl1pPr algn="r">
              <a:defRPr sz="1200"/>
            </a:lvl1pPr>
          </a:lstStyle>
          <a:p>
            <a:fld id="{3A6D9D55-2D27-4F96-9432-AF594EE8DC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66733" cy="468154"/>
          </a:xfrm>
          <a:prstGeom prst="rect">
            <a:avLst/>
          </a:prstGeom>
        </p:spPr>
        <p:txBody>
          <a:bodyPr vert="horz" lIns="93903" tIns="46951" rIns="93903" bIns="469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8" y="0"/>
            <a:ext cx="3066733" cy="468154"/>
          </a:xfrm>
          <a:prstGeom prst="rect">
            <a:avLst/>
          </a:prstGeom>
        </p:spPr>
        <p:txBody>
          <a:bodyPr vert="horz" lIns="93903" tIns="46951" rIns="93903" bIns="46951" rtlCol="0"/>
          <a:lstStyle>
            <a:lvl1pPr algn="r">
              <a:defRPr sz="1200"/>
            </a:lvl1pPr>
          </a:lstStyle>
          <a:p>
            <a:fld id="{A6879383-D741-424E-9BDE-E93ADD58A54E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8563" y="701675"/>
            <a:ext cx="46799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03" tIns="46951" rIns="93903" bIns="469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03" tIns="46951" rIns="93903" bIns="469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8893296"/>
            <a:ext cx="3066733" cy="468154"/>
          </a:xfrm>
          <a:prstGeom prst="rect">
            <a:avLst/>
          </a:prstGeom>
        </p:spPr>
        <p:txBody>
          <a:bodyPr vert="horz" lIns="93903" tIns="46951" rIns="93903" bIns="469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8" y="8893296"/>
            <a:ext cx="3066733" cy="468154"/>
          </a:xfrm>
          <a:prstGeom prst="rect">
            <a:avLst/>
          </a:prstGeom>
        </p:spPr>
        <p:txBody>
          <a:bodyPr vert="horz" lIns="93903" tIns="46951" rIns="93903" bIns="46951" rtlCol="0" anchor="b"/>
          <a:lstStyle>
            <a:lvl1pPr algn="r">
              <a:defRPr sz="1200"/>
            </a:lvl1pPr>
          </a:lstStyle>
          <a:p>
            <a:fld id="{5FB366DF-C31F-4139-8FA4-5FFADE9C52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B366DF-C31F-4139-8FA4-5FFADE9C52A2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B7C11-4125-4BC3-A2F1-A1F20A4A9225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0AE2-CC7C-4C9D-96AE-3615EDD4D98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lliot.noma@Rutgers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ip.scitation.org/doi/abs/10.1063/5.0082035" TargetMode="External"/><Relationship Id="rId2" Type="http://schemas.openxmlformats.org/officeDocument/2006/relationships/hyperlink" Target="https://neptune.ai/blog/predicting-stock-prices-using-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?tags=11108-Financ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7" Type="http://schemas.openxmlformats.org/officeDocument/2006/relationships/hyperlink" Target="https://www.kaggle.com/datasets" TargetMode="External"/><Relationship Id="rId2" Type="http://schemas.openxmlformats.org/officeDocument/2006/relationships/hyperlink" Target="https://archive.ics.uci.edu/ml/dataset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datasets/" TargetMode="External"/><Relationship Id="rId5" Type="http://schemas.openxmlformats.org/officeDocument/2006/relationships/hyperlink" Target="https://github.com/caesar0301/awesome-public-datasets" TargetMode="External"/><Relationship Id="rId4" Type="http://schemas.openxmlformats.org/officeDocument/2006/relationships/hyperlink" Target="https://nycopendata.socrata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2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gif"/><Relationship Id="rId4" Type="http://schemas.openxmlformats.org/officeDocument/2006/relationships/image" Target="../media/image44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RLySXTIBS3c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4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120.png"/><Relationship Id="rId4" Type="http://schemas.openxmlformats.org/officeDocument/2006/relationships/image" Target="../media/image32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.wmf"/><Relationship Id="rId7" Type="http://schemas.openxmlformats.org/officeDocument/2006/relationships/image" Target="NULL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5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emf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onlinear_conjugate_gradient_method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in Finance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Elliot Noma, PhD</a:t>
            </a:r>
          </a:p>
          <a:p>
            <a:r>
              <a:rPr lang="en-US" dirty="0">
                <a:hlinkClick r:id="rId2"/>
              </a:rPr>
              <a:t>Elliot.noma@Rutgers.edu</a:t>
            </a:r>
            <a:endParaRPr lang="en-US" dirty="0"/>
          </a:p>
          <a:p>
            <a:r>
              <a:rPr lang="en-US" dirty="0"/>
              <a:t>Rutgers Masters in Mathematical Finance</a:t>
            </a:r>
          </a:p>
          <a:p>
            <a:r>
              <a:rPr lang="en-US" dirty="0"/>
              <a:t>Fall 2024. Week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vs. Geometric Returns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57912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Similar over small price changes</a:t>
            </a:r>
          </a:p>
          <a:p>
            <a:r>
              <a:rPr lang="en-US" sz="2600" dirty="0" err="1"/>
              <a:t>Ln</a:t>
            </a:r>
            <a:r>
              <a:rPr lang="en-US" sz="2600" dirty="0"/>
              <a:t>(x)=(x-1)+ ½*(x-1)^2+1/3*(x-1)^3+…</a:t>
            </a:r>
          </a:p>
          <a:p>
            <a:r>
              <a:rPr lang="en-US" dirty="0"/>
              <a:t>Advantages of geometric calculations</a:t>
            </a:r>
          </a:p>
          <a:p>
            <a:pPr lvl="1"/>
            <a:r>
              <a:rPr lang="en-US" dirty="0"/>
              <a:t>Prices are always positive</a:t>
            </a:r>
          </a:p>
          <a:p>
            <a:pPr lvl="1"/>
            <a:r>
              <a:rPr lang="en-US" dirty="0"/>
              <a:t>Symmetric return calculations when trading across currencies regardless of how they are quoted in USD per Yen or Yen per USD</a:t>
            </a:r>
          </a:p>
          <a:p>
            <a:pPr lvl="1"/>
            <a:r>
              <a:rPr lang="en-US" dirty="0" err="1"/>
              <a:t>Multiperiod</a:t>
            </a:r>
            <a:r>
              <a:rPr lang="en-US" dirty="0"/>
              <a:t> calculations are the sum of the log returns for the individual periods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0220" y="1676400"/>
            <a:ext cx="3513780" cy="425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D0B8-B0D4-69B2-2081-FD6CAAAC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56BB10-5159-827E-D373-D4F72255E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Momentum: Average of past gradient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Adaptive learning rate: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Bias correction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box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den>
                        </m:f>
                      </m:e>
                    </m:box>
                  </m:oMath>
                </a14:m>
                <a:endParaRPr lang="en-US" dirty="0"/>
              </a:p>
              <a:p>
                <a:r>
                  <a:rPr lang="en-US" dirty="0"/>
                  <a:t>Parameter update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56BB10-5159-827E-D373-D4F72255E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79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Compounded returns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period</a:t>
            </a:r>
          </a:p>
          <a:p>
            <a:endParaRPr lang="en-US" dirty="0"/>
          </a:p>
          <a:p>
            <a:r>
              <a:rPr lang="en-US" dirty="0"/>
              <a:t> period</a:t>
            </a:r>
          </a:p>
          <a:p>
            <a:endParaRPr lang="en-US" dirty="0"/>
          </a:p>
          <a:p>
            <a:r>
              <a:rPr lang="en-US" dirty="0"/>
              <a:t>Multi period</a:t>
            </a:r>
          </a:p>
          <a:p>
            <a:endParaRPr lang="en-US" dirty="0"/>
          </a:p>
          <a:p>
            <a:r>
              <a:rPr lang="en-US" dirty="0"/>
              <a:t>Limit </a:t>
            </a:r>
          </a:p>
        </p:txBody>
      </p:sp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2057400"/>
            <a:ext cx="1708484" cy="914400"/>
          </a:xfrm>
          <a:prstGeom prst="rect">
            <a:avLst/>
          </a:prstGeom>
          <a:noFill/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276600"/>
            <a:ext cx="1797538" cy="762000"/>
          </a:xfrm>
          <a:prstGeom prst="rect">
            <a:avLst/>
          </a:prstGeom>
          <a:noFill/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4495800"/>
            <a:ext cx="1864895" cy="762000"/>
          </a:xfrm>
          <a:prstGeom prst="rect">
            <a:avLst/>
          </a:prstGeom>
          <a:noFill/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4495800"/>
            <a:ext cx="2634996" cy="990600"/>
          </a:xfrm>
          <a:prstGeom prst="rect">
            <a:avLst/>
          </a:prstGeom>
          <a:noFill/>
        </p:spPr>
      </p:pic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8200" y="5562600"/>
            <a:ext cx="3657600" cy="914400"/>
          </a:xfrm>
          <a:prstGeom prst="rect">
            <a:avLst/>
          </a:prstGeom>
          <a:noFill/>
        </p:spPr>
      </p:pic>
      <p:pic>
        <p:nvPicPr>
          <p:cNvPr id="72705" name="Picture 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19800" y="5638800"/>
            <a:ext cx="1295400" cy="895004"/>
          </a:xfrm>
          <a:prstGeom prst="rect">
            <a:avLst/>
          </a:prstGeom>
          <a:noFill/>
        </p:spPr>
      </p:pic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0" y="819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0" y="1190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0" y="1552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0" y="2028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>
            <a:off x="0" y="2390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0" y="2752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2718" name="Picture 14" descr="C:\Users\elliotnoma\Rutgers Spring 2020 Stat Risk Management\Week 2 - 01.28.2020\compound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67200" y="1371600"/>
            <a:ext cx="4459436" cy="2973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31BC-0CB7-BFD2-C1A2-474D6810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algorithm trading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74FB-8D85-614A-A92A-493AE49D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Technical trading: Trend following</a:t>
            </a:r>
          </a:p>
          <a:p>
            <a:pPr lvl="1"/>
            <a:r>
              <a:rPr lang="en-US" dirty="0"/>
              <a:t>If the price is going up, it will continue to go up</a:t>
            </a:r>
          </a:p>
          <a:p>
            <a:pPr lvl="1"/>
            <a:r>
              <a:rPr lang="en-US" dirty="0"/>
              <a:t>If the price is going down, it will continue to go down</a:t>
            </a:r>
          </a:p>
          <a:p>
            <a:r>
              <a:rPr lang="en-US" dirty="0"/>
              <a:t>Classic trending following strategy</a:t>
            </a:r>
          </a:p>
          <a:p>
            <a:pPr lvl="1"/>
            <a:r>
              <a:rPr lang="en-US" dirty="0"/>
              <a:t>Compute 200 day moving average of prices</a:t>
            </a:r>
          </a:p>
          <a:p>
            <a:pPr lvl="1"/>
            <a:r>
              <a:rPr lang="en-US" dirty="0"/>
              <a:t>Compute 50 day moving average of prices</a:t>
            </a:r>
          </a:p>
          <a:p>
            <a:pPr lvl="1"/>
            <a:r>
              <a:rPr lang="en-US" dirty="0"/>
              <a:t>Buy signal: the 50 day average crosses above the 200 day average</a:t>
            </a:r>
          </a:p>
          <a:p>
            <a:pPr lvl="1"/>
            <a:r>
              <a:rPr lang="en-US" dirty="0"/>
              <a:t>Sell signal: the 50 day average crosses below the 200 day average</a:t>
            </a:r>
          </a:p>
        </p:txBody>
      </p:sp>
    </p:spTree>
    <p:extLst>
      <p:ext uri="{BB962C8B-B14F-4D97-AF65-F5344CB8AC3E}">
        <p14:creationId xmlns:p14="http://schemas.microsoft.com/office/powerpoint/2010/main" val="428916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11DE5-D1E9-1BB9-0664-2658FCE6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Envelope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C1E958-28CF-2C8E-7459-938D86E88DA2}"/>
              </a:ext>
            </a:extLst>
          </p:cNvPr>
          <p:cNvCxnSpPr>
            <a:cxnSpLocks/>
          </p:cNvCxnSpPr>
          <p:nvPr/>
        </p:nvCxnSpPr>
        <p:spPr>
          <a:xfrm>
            <a:off x="1981200" y="1524000"/>
            <a:ext cx="0" cy="3886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FCE777-9B60-8014-A09A-8491A2412187}"/>
              </a:ext>
            </a:extLst>
          </p:cNvPr>
          <p:cNvCxnSpPr>
            <a:cxnSpLocks/>
          </p:cNvCxnSpPr>
          <p:nvPr/>
        </p:nvCxnSpPr>
        <p:spPr>
          <a:xfrm>
            <a:off x="1971040" y="5410200"/>
            <a:ext cx="51155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2851667-A8C9-A413-5EB4-9372D0F8A510}"/>
              </a:ext>
            </a:extLst>
          </p:cNvPr>
          <p:cNvCxnSpPr>
            <a:cxnSpLocks/>
          </p:cNvCxnSpPr>
          <p:nvPr/>
        </p:nvCxnSpPr>
        <p:spPr>
          <a:xfrm>
            <a:off x="1943100" y="3388360"/>
            <a:ext cx="4762500" cy="12573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96B886E-BED5-E189-8F02-EFA748F94E28}"/>
              </a:ext>
            </a:extLst>
          </p:cNvPr>
          <p:cNvCxnSpPr>
            <a:cxnSpLocks/>
          </p:cNvCxnSpPr>
          <p:nvPr/>
        </p:nvCxnSpPr>
        <p:spPr>
          <a:xfrm flipV="1">
            <a:off x="1971040" y="1981200"/>
            <a:ext cx="4734560" cy="1371600"/>
          </a:xfrm>
          <a:prstGeom prst="curvedConnector3">
            <a:avLst>
              <a:gd name="adj1" fmla="val 461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33B98B-F65F-5DA2-5618-27166EE83DA8}"/>
              </a:ext>
            </a:extLst>
          </p:cNvPr>
          <p:cNvCxnSpPr>
            <a:cxnSpLocks/>
          </p:cNvCxnSpPr>
          <p:nvPr/>
        </p:nvCxnSpPr>
        <p:spPr>
          <a:xfrm>
            <a:off x="6629400" y="1981200"/>
            <a:ext cx="0" cy="2667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BF94D-3600-6E3A-A6E2-0CD82E0AB18B}"/>
              </a:ext>
            </a:extLst>
          </p:cNvPr>
          <p:cNvSpPr txBox="1"/>
          <p:nvPr/>
        </p:nvSpPr>
        <p:spPr>
          <a:xfrm>
            <a:off x="3733800" y="2895600"/>
            <a:ext cx="162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Stay in Strategy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3AAE44-B97D-A566-E3F6-6C8240985122}"/>
              </a:ext>
            </a:extLst>
          </p:cNvPr>
          <p:cNvSpPr txBox="1"/>
          <p:nvPr/>
        </p:nvSpPr>
        <p:spPr>
          <a:xfrm>
            <a:off x="3698382" y="1589286"/>
            <a:ext cx="195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 Strategy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2F03F6-CBD5-0F06-C5C6-C756C06F285F}"/>
              </a:ext>
            </a:extLst>
          </p:cNvPr>
          <p:cNvSpPr txBox="1"/>
          <p:nvPr/>
        </p:nvSpPr>
        <p:spPr>
          <a:xfrm>
            <a:off x="3810000" y="4681220"/>
            <a:ext cx="195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B06C9-1FC6-3421-1C09-5FC414DC980C}"/>
              </a:ext>
            </a:extLst>
          </p:cNvPr>
          <p:cNvSpPr txBox="1"/>
          <p:nvPr/>
        </p:nvSpPr>
        <p:spPr>
          <a:xfrm>
            <a:off x="6781800" y="3059668"/>
            <a:ext cx="195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Terminate Strategy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E4B7-F81B-B9A1-DD52-2FBA7EAA8017}"/>
              </a:ext>
            </a:extLst>
          </p:cNvPr>
          <p:cNvSpPr txBox="1"/>
          <p:nvPr/>
        </p:nvSpPr>
        <p:spPr>
          <a:xfrm>
            <a:off x="4324350" y="558184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B759C-E1AE-338D-8C1E-17718426D735}"/>
              </a:ext>
            </a:extLst>
          </p:cNvPr>
          <p:cNvSpPr txBox="1"/>
          <p:nvPr/>
        </p:nvSpPr>
        <p:spPr>
          <a:xfrm rot="16200000">
            <a:off x="729447" y="3130033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Price</a:t>
            </a:r>
          </a:p>
        </p:txBody>
      </p:sp>
    </p:spTree>
    <p:extLst>
      <p:ext uri="{BB962C8B-B14F-4D97-AF65-F5344CB8AC3E}">
        <p14:creationId xmlns:p14="http://schemas.microsoft.com/office/powerpoint/2010/main" val="129906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8922-6EC1-0102-A56F-D93DF47B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Backtesting</a:t>
            </a:r>
            <a:r>
              <a:rPr lang="en-US" dirty="0"/>
              <a:t> the Moving Average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33829-324C-F268-BDC6-9A3D7956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33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916-3DF6-9944-6920-985A223E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prices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87E82-4818-4556-14EF-2B75DBFE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288"/>
            <a:ext cx="9144000" cy="27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73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8631E-863F-D0A0-BD15-7A4B871C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50 and 200 day moving average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30FAD-241D-FE24-3FE1-8C39301C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22268-CC6B-94F0-52C7-5A1757E5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414914"/>
            <a:ext cx="9144000" cy="2717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3CB90-B374-0D49-D568-E87B4E557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962400"/>
            <a:ext cx="9144000" cy="27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58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D16F-9BDB-F88F-9CD0-D27A5DF4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or short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01AB3-ABEE-4FD0-05D7-AE16CF20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1905000"/>
            <a:ext cx="9144000" cy="325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04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7C36-FD57-4195-BEB9-03EEA12CD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 and hold vs </a:t>
            </a:r>
            <a:r>
              <a:rPr lang="en-US"/>
              <a:t>trend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09F46-EE27-0301-F6D3-541E65FD1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02D81-3D7B-7A74-1C20-30BEF159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524000"/>
            <a:ext cx="9144000" cy="2739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66141-2529-C8D4-7008-5CBD69E0A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263498"/>
            <a:ext cx="25717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81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43B62-1948-62B0-D055-1EA3E9C3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Optimizing a linear model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9061A-769E-D1AC-E100-9D75EB6A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Ford motor </a:t>
            </a:r>
            <a:r>
              <a:rPr lang="en-US"/>
              <a:t>company returns</a:t>
            </a:r>
          </a:p>
          <a:p>
            <a:r>
              <a:rPr lang="en-US"/>
              <a:t>Model </a:t>
            </a:r>
            <a:r>
              <a:rPr lang="en-US" dirty="0"/>
              <a:t>predicts returns for the next 5 days</a:t>
            </a:r>
          </a:p>
          <a:p>
            <a:r>
              <a:rPr lang="en-US" dirty="0"/>
              <a:t>Inputs</a:t>
            </a:r>
          </a:p>
          <a:p>
            <a:pPr lvl="1"/>
            <a:r>
              <a:rPr lang="en-US" dirty="0"/>
              <a:t>Today’s return</a:t>
            </a:r>
          </a:p>
          <a:p>
            <a:pPr lvl="1"/>
            <a:r>
              <a:rPr lang="en-US" dirty="0"/>
              <a:t>Return over past 5 days</a:t>
            </a:r>
          </a:p>
          <a:p>
            <a:pPr lvl="1"/>
            <a:r>
              <a:rPr lang="en-US" dirty="0"/>
              <a:t>Moving average historical returns</a:t>
            </a:r>
          </a:p>
        </p:txBody>
      </p:sp>
    </p:spTree>
    <p:extLst>
      <p:ext uri="{BB962C8B-B14F-4D97-AF65-F5344CB8AC3E}">
        <p14:creationId xmlns:p14="http://schemas.microsoft.com/office/powerpoint/2010/main" val="154160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6A80-2C35-DDE9-C1B2-4D4A1FA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AF342-B4C7-DE22-4240-7B21DABA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Focus is often on either </a:t>
            </a:r>
          </a:p>
          <a:p>
            <a:pPr lvl="1"/>
            <a:r>
              <a:rPr lang="en-US" dirty="0"/>
              <a:t>Improving returns</a:t>
            </a:r>
          </a:p>
          <a:p>
            <a:pPr lvl="2"/>
            <a:r>
              <a:rPr lang="en-US" dirty="0"/>
              <a:t>Asset allocation</a:t>
            </a:r>
          </a:p>
          <a:p>
            <a:pPr lvl="2"/>
            <a:r>
              <a:rPr lang="en-US" dirty="0"/>
              <a:t>Security selection</a:t>
            </a:r>
          </a:p>
          <a:p>
            <a:pPr lvl="2"/>
            <a:r>
              <a:rPr lang="en-US" dirty="0"/>
              <a:t>Trade timing and execution</a:t>
            </a:r>
          </a:p>
          <a:p>
            <a:pPr lvl="1"/>
            <a:r>
              <a:rPr lang="en-US" dirty="0"/>
              <a:t>Reducing risk</a:t>
            </a:r>
          </a:p>
          <a:p>
            <a:pPr lvl="2"/>
            <a:r>
              <a:rPr lang="en-US" dirty="0"/>
              <a:t>Hedging strategies</a:t>
            </a:r>
          </a:p>
          <a:p>
            <a:pPr lvl="2"/>
            <a:r>
              <a:rPr lang="en-US" dirty="0"/>
              <a:t>Avoiding tail risk</a:t>
            </a:r>
          </a:p>
          <a:p>
            <a:pPr lvl="2"/>
            <a:r>
              <a:rPr lang="en-US" dirty="0"/>
              <a:t>Buying or selling insurance</a:t>
            </a:r>
          </a:p>
        </p:txBody>
      </p:sp>
    </p:spTree>
    <p:extLst>
      <p:ext uri="{BB962C8B-B14F-4D97-AF65-F5344CB8AC3E}">
        <p14:creationId xmlns:p14="http://schemas.microsoft.com/office/powerpoint/2010/main" val="1530764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D59A-2206-6F2E-2542-3A7F3486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C7EE58-4719-0357-F643-75C63E38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6781800" cy="50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6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C1A1-0515-3447-8911-61C6810E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754C07-40DF-B3EB-BCCE-49DEDB6C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1600200"/>
            <a:ext cx="9144000" cy="452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2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8EB5-091D-773B-11E9-A0A534283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vs observed returns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703F1-1D3E-8EE0-47CC-154DAE08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17638"/>
            <a:ext cx="6226552" cy="54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7FC5B-4FDB-04D4-2861-75A40F50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vs predicted returns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B8C3B-E727-3D29-7889-A4913C05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616"/>
            <a:ext cx="9144000" cy="3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8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CC4C-9E8F-176A-E0C7-32A1E384C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strategy returns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E2DA-4A0B-4001-97D3-FCF1C36D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position when predicting a positive return and short when predicting a negative return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9A0BA-BBB6-C2B6-69B5-7D6FFCDA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" y="3352800"/>
            <a:ext cx="9144000" cy="272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8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C1F1-BC8F-A509-0963-DD9AD2297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that it for creating a success strategy?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8041-0BB5-39F8-904F-A07EAEF0E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have we assumed when assembling this strategy?</a:t>
            </a:r>
          </a:p>
          <a:p>
            <a:r>
              <a:rPr lang="en-US" dirty="0"/>
              <a:t>What are the strategy limitations?</a:t>
            </a:r>
          </a:p>
          <a:p>
            <a:r>
              <a:rPr lang="en-US" dirty="0"/>
              <a:t>Do we need to do further testing?</a:t>
            </a:r>
          </a:p>
        </p:txBody>
      </p:sp>
    </p:spTree>
    <p:extLst>
      <p:ext uri="{BB962C8B-B14F-4D97-AF65-F5344CB8AC3E}">
        <p14:creationId xmlns:p14="http://schemas.microsoft.com/office/powerpoint/2010/main" val="259884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8904-7F11-37FD-721A-DA267AEF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CE7F-C360-3668-15BD-CD3DA50A2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 a 80-20 split between training and test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828B6-1DEF-1EA0-B361-4292CBF76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5433"/>
            <a:ext cx="9144000" cy="176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7850-542B-CAC6-D032-961638E1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test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EC6AF-BB78-5859-D6ED-ACF987D4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281"/>
            <a:ext cx="9144000" cy="266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44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D7FE-E156-DFE3-61BA-77BD2556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8751-3F79-AC0B-0FE4-040F923E2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metrics</a:t>
            </a:r>
          </a:p>
          <a:p>
            <a:pPr lvl="1"/>
            <a:r>
              <a:rPr lang="en-US" dirty="0"/>
              <a:t>Least square minimizations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Fitting </a:t>
            </a:r>
            <a:r>
              <a:rPr lang="en-US"/>
              <a:t>to a probability </a:t>
            </a:r>
            <a:r>
              <a:rPr lang="en-US" dirty="0"/>
              <a:t>distribution</a:t>
            </a:r>
          </a:p>
          <a:p>
            <a:pPr lvl="1"/>
            <a:r>
              <a:rPr lang="en-US" dirty="0"/>
              <a:t>Area under curve</a:t>
            </a:r>
          </a:p>
          <a:p>
            <a:r>
              <a:rPr lang="en-US" dirty="0"/>
              <a:t>Business metrics</a:t>
            </a:r>
          </a:p>
          <a:p>
            <a:pPr lvl="1"/>
            <a:r>
              <a:rPr lang="en-US" dirty="0"/>
              <a:t>Profitability</a:t>
            </a:r>
          </a:p>
          <a:p>
            <a:pPr lvl="1"/>
            <a:r>
              <a:rPr lang="en-US" dirty="0"/>
              <a:t>Time savings</a:t>
            </a:r>
          </a:p>
          <a:p>
            <a:pPr lvl="1"/>
            <a:r>
              <a:rPr lang="en-US" dirty="0"/>
              <a:t>Risk reduction</a:t>
            </a:r>
          </a:p>
        </p:txBody>
      </p:sp>
    </p:spTree>
    <p:extLst>
      <p:ext uri="{BB962C8B-B14F-4D97-AF65-F5344CB8AC3E}">
        <p14:creationId xmlns:p14="http://schemas.microsoft.com/office/powerpoint/2010/main" val="2351182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FF3C-6DB6-4FE7-9072-DD9D9077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model: an example</a:t>
            </a:r>
          </a:p>
        </p:txBody>
      </p:sp>
    </p:spTree>
    <p:extLst>
      <p:ext uri="{BB962C8B-B14F-4D97-AF65-F5344CB8AC3E}">
        <p14:creationId xmlns:p14="http://schemas.microsoft.com/office/powerpoint/2010/main" val="264232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39DA-CA71-07BD-4967-6A228E2F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refinement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ABA7E5-A480-E4C4-26F0-C0029C3D6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610712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96366E-AFB9-45C3-DC86-8C710C5D6D99}"/>
              </a:ext>
            </a:extLst>
          </p:cNvPr>
          <p:cNvCxnSpPr/>
          <p:nvPr/>
        </p:nvCxnSpPr>
        <p:spPr>
          <a:xfrm>
            <a:off x="3886200" y="2590800"/>
            <a:ext cx="1524000" cy="266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91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DFEE-FCFA-4C23-94D5-B3C61D98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volatility is equated with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65F5-D9AE-47E6-8C59-8332F15C4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Humans prefer certainty over uncertainty</a:t>
            </a:r>
          </a:p>
          <a:p>
            <a:r>
              <a:rPr lang="en-US" dirty="0"/>
              <a:t>$100 for sure vs coin flip $200 or $0</a:t>
            </a:r>
          </a:p>
          <a:p>
            <a:r>
              <a:rPr lang="en-US" dirty="0"/>
              <a:t>Risk aversion</a:t>
            </a:r>
          </a:p>
          <a:p>
            <a:pPr lvl="1"/>
            <a:r>
              <a:rPr lang="en-US" dirty="0"/>
              <a:t>Losses hurt more than gains</a:t>
            </a:r>
          </a:p>
          <a:p>
            <a:pPr lvl="1"/>
            <a:r>
              <a:rPr lang="en-US" dirty="0"/>
              <a:t>Regret results if we lose rather than take a sure thing</a:t>
            </a:r>
          </a:p>
          <a:p>
            <a:r>
              <a:rPr lang="en-US" dirty="0"/>
              <a:t>Uncertainty avoidance is similar to risk, but not the same</a:t>
            </a:r>
          </a:p>
          <a:p>
            <a:pPr lvl="1"/>
            <a:r>
              <a:rPr lang="en-US" dirty="0"/>
              <a:t>$100 for sure versus </a:t>
            </a:r>
            <a:r>
              <a:rPr lang="en-US"/>
              <a:t>any value from $0 to $200</a:t>
            </a:r>
            <a:endParaRPr lang="en-US" dirty="0"/>
          </a:p>
          <a:p>
            <a:r>
              <a:rPr lang="en-US" dirty="0"/>
              <a:t>Certainty permits planning</a:t>
            </a:r>
          </a:p>
        </p:txBody>
      </p:sp>
    </p:spTree>
    <p:extLst>
      <p:ext uri="{BB962C8B-B14F-4D97-AF65-F5344CB8AC3E}">
        <p14:creationId xmlns:p14="http://schemas.microsoft.com/office/powerpoint/2010/main" val="91510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2B2AE-2347-42A6-9E7F-396F7F2A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77198-90E6-4A19-B692-F7F51903CD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Volatility =the standard deviation of the daily returns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𝑣𝑜𝑙𝑎𝑡𝑖𝑙𝑖𝑡𝑦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However the daily returns are small relative to the standard deviation (not statistically significantly different from zero)</a:t>
                </a:r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the one-day estimate of </a:t>
                </a:r>
                <a:r>
                  <a:rPr lang="en-US" dirty="0" err="1"/>
                  <a:t>volatilty</a:t>
                </a:r>
                <a:endParaRPr lang="en-US" dirty="0"/>
              </a:p>
              <a:p>
                <a:r>
                  <a:rPr lang="en-US" dirty="0"/>
                  <a:t>Volatility over a time period is usually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𝑣𝑜𝑙𝑎𝑡𝑖𝑙𝑖𝑡𝑦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377198-90E6-4A19-B692-F7F51903CD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61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32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E853-69F9-4FC1-A64B-1F55B4AD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actually compute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353C-D382-495E-BFB3-9CF597927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Volatility is computed so we can predict the future paths of prices</a:t>
            </a:r>
          </a:p>
          <a:p>
            <a:pPr lvl="1"/>
            <a:r>
              <a:rPr lang="en-US" dirty="0"/>
              <a:t>We care about historical returns, but</a:t>
            </a:r>
          </a:p>
          <a:p>
            <a:pPr lvl="1"/>
            <a:r>
              <a:rPr lang="en-US" dirty="0"/>
              <a:t>We don’t really care about volatility in the past</a:t>
            </a:r>
          </a:p>
          <a:p>
            <a:r>
              <a:rPr lang="en-US" dirty="0"/>
              <a:t>If we use historical data to predict future volatility, it’s important that we specify the time period over which volatility is computed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9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1600200" y="457200"/>
          <a:ext cx="5410200" cy="1010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736800" imgH="5181600" progId="">
                  <p:embed/>
                </p:oleObj>
              </mc:Choice>
              <mc:Fallback>
                <p:oleObj name="Equation" r:id="rId2" imgW="27736800" imgH="5181600" progId="">
                  <p:embed/>
                  <p:pic>
                    <p:nvPicPr>
                      <p:cNvPr id="4" name="Content Placeholder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57200"/>
                        <a:ext cx="5410200" cy="1010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1675" y="1371600"/>
            <a:ext cx="4667250" cy="465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distribution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n(0,1)</a:t>
            </a:r>
          </a:p>
          <a:p>
            <a:pPr marL="457200" lvl="1" indent="0">
              <a:buNone/>
            </a:pPr>
            <a:r>
              <a:rPr lang="en-US" dirty="0"/>
              <a:t>from </a:t>
            </a:r>
            <a:r>
              <a:rPr lang="en-US" dirty="0" err="1"/>
              <a:t>scipy.stats</a:t>
            </a:r>
            <a:r>
              <a:rPr lang="en-US" dirty="0"/>
              <a:t> import norm</a:t>
            </a:r>
          </a:p>
          <a:p>
            <a:pPr marL="457200" lvl="1" indent="0">
              <a:buNone/>
            </a:pPr>
            <a:r>
              <a:rPr lang="en-US" dirty="0" err="1"/>
              <a:t>norm.ppf</a:t>
            </a:r>
            <a:r>
              <a:rPr lang="en-US" dirty="0"/>
              <a:t>([0.95, 0.99, 0.975])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5A078F-7C19-4835-9007-546E2EE0FFEB}"/>
              </a:ext>
            </a:extLst>
          </p:cNvPr>
          <p:cNvGraphicFramePr>
            <a:graphicFrameLocks noGrp="1"/>
          </p:cNvGraphicFramePr>
          <p:nvPr/>
        </p:nvGraphicFramePr>
        <p:xfrm>
          <a:off x="1447800" y="3276600"/>
          <a:ext cx="4114800" cy="1463040"/>
        </p:xfrm>
        <a:graphic>
          <a:graphicData uri="http://schemas.openxmlformats.org/drawingml/2006/table">
            <a:tbl>
              <a:tblPr/>
              <a:tblGrid>
                <a:gridCol w="2594113">
                  <a:extLst>
                    <a:ext uri="{9D8B030D-6E8A-4147-A177-3AD203B41FA5}">
                      <a16:colId xmlns:a16="http://schemas.microsoft.com/office/drawing/2014/main" val="1065646559"/>
                    </a:ext>
                  </a:extLst>
                </a:gridCol>
                <a:gridCol w="1520687">
                  <a:extLst>
                    <a:ext uri="{9D8B030D-6E8A-4147-A177-3AD203B41FA5}">
                      <a16:colId xmlns:a16="http://schemas.microsoft.com/office/drawing/2014/main" val="2933759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US" b="1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critical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7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(VaR, 5% one tailed)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1.645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39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(VaR, 1% one tailed)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2.326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68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US" b="1">
                          <a:effectLst/>
                        </a:rPr>
                        <a:t>(testing, 5% two tailed)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1.960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8924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64770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Actual = 9</a:t>
            </a:r>
          </a:p>
          <a:p>
            <a:r>
              <a:rPr lang="en-US" dirty="0"/>
              <a:t>Expected = 0.05 * 120 = 6</a:t>
            </a:r>
          </a:p>
          <a:p>
            <a:r>
              <a:rPr lang="en-US" dirty="0" err="1"/>
              <a:t>Sdev</a:t>
            </a:r>
            <a:r>
              <a:rPr lang="en-US" dirty="0"/>
              <a:t> =</a:t>
            </a:r>
          </a:p>
          <a:p>
            <a:r>
              <a:rPr lang="en-US" dirty="0"/>
              <a:t> z = 1.26</a:t>
            </a:r>
          </a:p>
          <a:p>
            <a:endParaRPr lang="en-US" dirty="0"/>
          </a:p>
        </p:txBody>
      </p:sp>
      <p:pic>
        <p:nvPicPr>
          <p:cNvPr id="56322" name="Picture 2" descr="Image result for exceed var lim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099" y="1371600"/>
            <a:ext cx="5605451" cy="3733800"/>
          </a:xfrm>
          <a:prstGeom prst="rect">
            <a:avLst/>
          </a:prstGeom>
          <a:noFill/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905000" y="5638800"/>
          <a:ext cx="23622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918400" imgH="5486400" progId="">
                  <p:embed/>
                </p:oleObj>
              </mc:Choice>
              <mc:Fallback>
                <p:oleObj name="Equation" r:id="rId3" imgW="32918400" imgH="5486400" progId="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638800"/>
                        <a:ext cx="23622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winning 3 games, p=40%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compute the likelihood </a:t>
            </a:r>
          </a:p>
          <a:p>
            <a:pPr lvl="1"/>
            <a:r>
              <a:rPr lang="en-US" dirty="0"/>
              <a:t>count the number of way to have a sequence of 3 wins and 2 losses</a:t>
            </a:r>
          </a:p>
          <a:p>
            <a:endParaRPr lang="en-US" dirty="0"/>
          </a:p>
          <a:p>
            <a:r>
              <a:rPr lang="pl-PL" dirty="0"/>
              <a:t>      [,1] [,2] [,3] [,4] [,5]</a:t>
            </a:r>
          </a:p>
          <a:p>
            <a:r>
              <a:rPr lang="pl-PL" dirty="0"/>
              <a:t> [1,] "W"  "W"  "W"  "L"  "L" </a:t>
            </a:r>
          </a:p>
          <a:p>
            <a:r>
              <a:rPr lang="pl-PL" dirty="0"/>
              <a:t> [2,] "W"  "W"  "L"  "W"  "L" </a:t>
            </a:r>
          </a:p>
          <a:p>
            <a:r>
              <a:rPr lang="pl-PL" dirty="0"/>
              <a:t> [3,] "W"  "W"  "L"  "L"  "W" </a:t>
            </a:r>
          </a:p>
          <a:p>
            <a:r>
              <a:rPr lang="pl-PL" dirty="0"/>
              <a:t> [4,] "W"  "L"  "W"  "W"  "L" </a:t>
            </a:r>
          </a:p>
          <a:p>
            <a:r>
              <a:rPr lang="pl-PL" dirty="0"/>
              <a:t> [5,] "W"  "L"  "W"  "L"  "W" </a:t>
            </a:r>
          </a:p>
          <a:p>
            <a:r>
              <a:rPr lang="pl-PL" dirty="0"/>
              <a:t> [6,] "W"  "L"  "L"  "W"  "W" </a:t>
            </a:r>
          </a:p>
          <a:p>
            <a:r>
              <a:rPr lang="pl-PL" dirty="0"/>
              <a:t> [7,] "L"  "W"  "W"  "W"  "L" </a:t>
            </a:r>
          </a:p>
          <a:p>
            <a:r>
              <a:rPr lang="pl-PL" dirty="0"/>
              <a:t> [8,] "L"  "W"  "W"  "L"  "W" </a:t>
            </a:r>
          </a:p>
          <a:p>
            <a:r>
              <a:rPr lang="pl-PL" dirty="0"/>
              <a:t> [9,] "L"  "W"  "L"  "W"  "W" </a:t>
            </a:r>
          </a:p>
          <a:p>
            <a:r>
              <a:rPr lang="pl-PL" dirty="0"/>
              <a:t>[10,] "L"  "L"  "W"  "W"  "W“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Likelihood = 10 * 0.40 ^ 3 * (1-0.40) ^ 2 = 10 * 0.02304 = 0.2304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distribution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343025"/>
            <a:ext cx="552450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Likelihood of winning 3 games, p=55%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compute the likelihood </a:t>
            </a:r>
          </a:p>
          <a:p>
            <a:pPr lvl="1"/>
            <a:r>
              <a:rPr lang="en-US" dirty="0"/>
              <a:t>count the number of way to have a sequence of 3 wins and 2 losses</a:t>
            </a:r>
          </a:p>
          <a:p>
            <a:endParaRPr lang="en-US" dirty="0"/>
          </a:p>
          <a:p>
            <a:r>
              <a:rPr lang="pl-PL" dirty="0"/>
              <a:t>      [,1] [,2] [,3] [,4] [,5]</a:t>
            </a:r>
          </a:p>
          <a:p>
            <a:r>
              <a:rPr lang="pl-PL" dirty="0"/>
              <a:t> [1,] "W"  "W"  "W"  "L"  "L" </a:t>
            </a:r>
          </a:p>
          <a:p>
            <a:r>
              <a:rPr lang="pl-PL" dirty="0"/>
              <a:t> [2,] "W"  "W"  "L"  "W"  "L" </a:t>
            </a:r>
          </a:p>
          <a:p>
            <a:r>
              <a:rPr lang="pl-PL" dirty="0"/>
              <a:t> [3,] "W"  "W"  "L"  "L"  "W" </a:t>
            </a:r>
          </a:p>
          <a:p>
            <a:r>
              <a:rPr lang="pl-PL" dirty="0"/>
              <a:t> [4,] "W"  "L"  "W"  "W"  "L" </a:t>
            </a:r>
          </a:p>
          <a:p>
            <a:r>
              <a:rPr lang="pl-PL" dirty="0"/>
              <a:t> [5,] "W"  "L"  "W"  "L"  "W" </a:t>
            </a:r>
          </a:p>
          <a:p>
            <a:r>
              <a:rPr lang="pl-PL" dirty="0"/>
              <a:t> [6,] "W"  "L"  "L"  "W"  "W" </a:t>
            </a:r>
          </a:p>
          <a:p>
            <a:r>
              <a:rPr lang="pl-PL" dirty="0"/>
              <a:t> [7,] "L"  "W"  "W"  "W"  "L" </a:t>
            </a:r>
          </a:p>
          <a:p>
            <a:r>
              <a:rPr lang="pl-PL" dirty="0"/>
              <a:t> [8,] "L"  "W"  "W"  "L"  "W" </a:t>
            </a:r>
          </a:p>
          <a:p>
            <a:r>
              <a:rPr lang="pl-PL" dirty="0"/>
              <a:t> [9,] "L"  "W"  "L"  "W"  "W" </a:t>
            </a:r>
          </a:p>
          <a:p>
            <a:r>
              <a:rPr lang="pl-PL" dirty="0"/>
              <a:t>[10,] "L"  "L"  "W"  "W"  "W“</a:t>
            </a:r>
            <a:endParaRPr lang="en-US" dirty="0"/>
          </a:p>
          <a:p>
            <a:endParaRPr lang="en-US" dirty="0"/>
          </a:p>
          <a:p>
            <a:r>
              <a:rPr lang="en-US" dirty="0"/>
              <a:t>Likelihood = 10 * 0.55 ^ 3 * (1-0.55) ^ 2 = 10 * 033690 = 0.33690 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play a 5 game series</a:t>
            </a:r>
          </a:p>
          <a:p>
            <a:r>
              <a:rPr lang="en-US" dirty="0"/>
              <a:t>40% chance of winning any game</a:t>
            </a:r>
          </a:p>
          <a:p>
            <a:r>
              <a:rPr lang="en-US" dirty="0"/>
              <a:t>What is the probability that your wins and losses will be in the following sequence?</a:t>
            </a:r>
          </a:p>
          <a:p>
            <a:pPr lvl="1"/>
            <a:r>
              <a:rPr lang="en-US" dirty="0"/>
              <a:t>W L </a:t>
            </a:r>
            <a:r>
              <a:rPr lang="en-US" dirty="0" err="1"/>
              <a:t>L</a:t>
            </a:r>
            <a:r>
              <a:rPr lang="en-US" dirty="0"/>
              <a:t> W </a:t>
            </a:r>
            <a:r>
              <a:rPr lang="en-US" dirty="0" err="1"/>
              <a:t>W</a:t>
            </a:r>
            <a:endParaRPr lang="en-US" dirty="0"/>
          </a:p>
          <a:p>
            <a:r>
              <a:rPr lang="en-US" dirty="0"/>
              <a:t>0.40 * (1-0.40) * (1-0.40) * 0.40 * 0.40</a:t>
            </a:r>
          </a:p>
          <a:p>
            <a:r>
              <a:rPr lang="en-US" dirty="0"/>
              <a:t>= 0.40 ^ 3 * (1-0.40) ^ 2 = 0.02304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BD18-082F-4FA8-1DA8-52BB1464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B2DA7-6404-AFE0-07F4-E995E6BA3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6393686" cy="514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38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distribution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681" y="1292685"/>
            <a:ext cx="4498519" cy="44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295400"/>
            <a:ext cx="4495800" cy="448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5943600"/>
            <a:ext cx="824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Log(</a:t>
            </a:r>
            <a:r>
              <a:rPr lang="en-US" dirty="0" err="1"/>
              <a:t>prob</a:t>
            </a:r>
            <a:r>
              <a:rPr lang="en-US" dirty="0"/>
              <a:t> of 3 when p=.55/</a:t>
            </a:r>
            <a:r>
              <a:rPr lang="en-US" dirty="0" err="1"/>
              <a:t>prob</a:t>
            </a:r>
            <a:r>
              <a:rPr lang="en-US" dirty="0"/>
              <a:t> 3 when p=.40) =Log(0.33690 / 0.2304) = 0.379997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D5C9-1A42-121D-AF02-FF677B81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goodness-of-fit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1C1A6-CF9D-D1D6-E2D7-96C28ABB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 = expect percentage of exceptions; q=1-p</a:t>
            </a:r>
          </a:p>
          <a:p>
            <a:r>
              <a:rPr lang="en-US" dirty="0"/>
              <a:t>T = total number of days observed</a:t>
            </a:r>
          </a:p>
          <a:p>
            <a:r>
              <a:rPr lang="en-US" dirty="0"/>
              <a:t>N = number of exceptions</a:t>
            </a:r>
          </a:p>
          <a:p>
            <a:r>
              <a:rPr lang="en-US" dirty="0"/>
              <a:t>The likelihood of an exception occurring N times is       </a:t>
            </a:r>
          </a:p>
          <a:p>
            <a:r>
              <a:rPr lang="en-US" dirty="0"/>
              <a:t>The likelihood of an exception is </a:t>
            </a:r>
          </a:p>
          <a:p>
            <a:r>
              <a:rPr lang="en-US" dirty="0"/>
              <a:t>The total likelihood is their product</a:t>
            </a:r>
          </a:p>
          <a:p>
            <a:r>
              <a:rPr lang="en-US" dirty="0"/>
              <a:t>The log </a:t>
            </a:r>
            <a:r>
              <a:rPr lang="en-US" dirty="0" err="1"/>
              <a:t>likehood</a:t>
            </a:r>
            <a:r>
              <a:rPr lang="en-US" dirty="0"/>
              <a:t> is therefore</a:t>
            </a:r>
          </a:p>
          <a:p>
            <a:endParaRPr lang="en-US" dirty="0"/>
          </a:p>
          <a:p>
            <a:r>
              <a:rPr lang="en-US" dirty="0"/>
              <a:t>This is also called the </a:t>
            </a:r>
            <a:r>
              <a:rPr lang="en-US" b="1" dirty="0"/>
              <a:t>cross-entropy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C6F45-7CD2-EB5A-19DE-D8F5B32F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3294062"/>
            <a:ext cx="476250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5BDD0-FBA7-32C0-7C2A-FAB5DC246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0307"/>
            <a:ext cx="828675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DBB90-D268-6B09-AAE2-BC3DFB7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5181600"/>
            <a:ext cx="36671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2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</a:t>
            </a:r>
            <a:r>
              <a:rPr lang="en-US" dirty="0" err="1"/>
              <a:t>vs</a:t>
            </a:r>
            <a:r>
              <a:rPr lang="en-US" dirty="0"/>
              <a:t> observed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/>
              <a:t>p = expect percentage of exceptions; q=1-p</a:t>
            </a:r>
          </a:p>
          <a:p>
            <a:r>
              <a:rPr lang="en-US" dirty="0"/>
              <a:t>T = total number of days observed</a:t>
            </a:r>
          </a:p>
          <a:p>
            <a:r>
              <a:rPr lang="en-US" dirty="0"/>
              <a:t>N = number of exceptions</a:t>
            </a:r>
          </a:p>
          <a:p>
            <a:r>
              <a:rPr lang="en-US" dirty="0"/>
              <a:t>P = N/T and Q = 1-P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44500" y="3505200"/>
          <a:ext cx="7480300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0408800" imgH="24384000" progId="">
                  <p:embed/>
                </p:oleObj>
              </mc:Choice>
              <mc:Fallback>
                <p:oleObj name="Equation" r:id="rId2" imgW="70408800" imgH="24384000" progId="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3505200"/>
                        <a:ext cx="7480300" cy="259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6C8F-E9BC-D85A-3673-4DFDE12ED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as a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69209-6427-25E4-1FFF-8AC38B8B7F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cross-entropy: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p(j) is the count or probability of observing outcome j</a:t>
                </a:r>
              </a:p>
              <a:p>
                <a:r>
                  <a:rPr lang="en-US" dirty="0"/>
                  <a:t>q(j) is the probability of j according to the model</a:t>
                </a:r>
              </a:p>
              <a:p>
                <a:r>
                  <a:rPr lang="en-US" dirty="0"/>
                  <a:t>Higher values indicate a better fit of model and data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B69209-6427-25E4-1FFF-8AC38B8B7F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977D87-5267-FA80-E3A6-42A2D38F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52600"/>
            <a:ext cx="36671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4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E7F-6D04-BF33-64D6-3840F5D6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metrics to asses model quality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B2F8B-529D-2EFB-9637-AD4918BF13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Accuracy: the percentage of the time the model accurately predicts the outcome</a:t>
                </a:r>
              </a:p>
              <a:p>
                <a:r>
                  <a:rPr lang="en-US" dirty="0"/>
                  <a:t>Mean squared error: average squared difference between model prediction and observations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32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B2F8B-529D-2EFB-9637-AD4918BF1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406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8DF2-A202-6E15-72B2-89488CC4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model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1F6E-0ABE-7DC6-AA22-CF3030355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Model and results are fully worked out on the internet</a:t>
            </a:r>
          </a:p>
          <a:p>
            <a:r>
              <a:rPr lang="en-US" dirty="0"/>
              <a:t>Problem should be </a:t>
            </a:r>
            <a:r>
              <a:rPr lang="en-US" dirty="0">
                <a:solidFill>
                  <a:srgbClr val="FF0000"/>
                </a:solidFill>
              </a:rPr>
              <a:t>financial</a:t>
            </a:r>
          </a:p>
          <a:p>
            <a:r>
              <a:rPr lang="en-US" dirty="0" err="1"/>
              <a:t>Url’s</a:t>
            </a:r>
            <a:r>
              <a:rPr lang="en-US" dirty="0"/>
              <a:t> due as part of September 24 homework </a:t>
            </a:r>
          </a:p>
          <a:p>
            <a:r>
              <a:rPr lang="en-US" dirty="0"/>
              <a:t>You should not need to download data or run code to create your presentation</a:t>
            </a:r>
          </a:p>
          <a:p>
            <a:r>
              <a:rPr lang="en-US" dirty="0"/>
              <a:t>You are to do a critical review of what is done</a:t>
            </a:r>
          </a:p>
          <a:p>
            <a:r>
              <a:rPr lang="en-US" dirty="0"/>
              <a:t>5 minute presentation with PowerPoint slides</a:t>
            </a:r>
          </a:p>
          <a:p>
            <a:r>
              <a:rPr lang="en-US" dirty="0"/>
              <a:t>Practice your presentation beforehand</a:t>
            </a:r>
          </a:p>
          <a:p>
            <a:r>
              <a:rPr lang="en-US" dirty="0"/>
              <a:t>I will ask you questions about the data and modeling to assess your knowledge of the analysis</a:t>
            </a:r>
          </a:p>
        </p:txBody>
      </p:sp>
    </p:spTree>
    <p:extLst>
      <p:ext uri="{BB962C8B-B14F-4D97-AF65-F5344CB8AC3E}">
        <p14:creationId xmlns:p14="http://schemas.microsoft.com/office/powerpoint/2010/main" val="3149789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67D4-74ED-DA07-5523-03A0B390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these questions in your in-class model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AF606-8075-105C-509E-5DD1594C7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Problem to be solved by the model</a:t>
            </a:r>
          </a:p>
          <a:p>
            <a:r>
              <a:rPr lang="en-US" dirty="0"/>
              <a:t>Data description including</a:t>
            </a:r>
          </a:p>
          <a:p>
            <a:pPr lvl="1"/>
            <a:r>
              <a:rPr lang="en-US" dirty="0"/>
              <a:t>Source organization or individual</a:t>
            </a:r>
          </a:p>
          <a:p>
            <a:pPr lvl="1"/>
            <a:r>
              <a:rPr lang="en-US" dirty="0"/>
              <a:t>Time period and frequency or number of samples</a:t>
            </a:r>
          </a:p>
          <a:p>
            <a:pPr lvl="1"/>
            <a:r>
              <a:rPr lang="en-US" dirty="0"/>
              <a:t>Reason for original data collection</a:t>
            </a:r>
          </a:p>
          <a:p>
            <a:pPr lvl="1"/>
            <a:r>
              <a:rPr lang="en-US" dirty="0"/>
              <a:t>Variables used in the model</a:t>
            </a:r>
          </a:p>
          <a:p>
            <a:r>
              <a:rPr lang="en-US" dirty="0"/>
              <a:t>Detailed description of the model</a:t>
            </a:r>
          </a:p>
          <a:p>
            <a:r>
              <a:rPr lang="en-US" dirty="0"/>
              <a:t>The goodness-of-fit measure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Was the modeling successful. If so, how can it be used?</a:t>
            </a:r>
          </a:p>
          <a:p>
            <a:r>
              <a:rPr lang="en-US" dirty="0" err="1"/>
              <a:t>url</a:t>
            </a:r>
            <a:r>
              <a:rPr lang="en-US" dirty="0"/>
              <a:t> to the problem, model, and solutions</a:t>
            </a:r>
          </a:p>
          <a:p>
            <a:r>
              <a:rPr lang="en-US" dirty="0">
                <a:solidFill>
                  <a:srgbClr val="FF0000"/>
                </a:solidFill>
              </a:rPr>
              <a:t>How could the analysis be done better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37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C3587-0C0D-1DAB-B7ED-B98798AC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potential sources for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E7E87-ED50-21DD-9287-9222AE0E7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https://neptune.ai/blog/predicting-stock-prices-using-machine-learning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https://aip.scitation.org/doi/abs/10.1063/5.0082035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https://www.kaggle.com/datasets?tags=11108-Finance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 for ‘stock price prediction using regression analysis’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70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9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data is typically represented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66018"/>
            <a:ext cx="8229600" cy="39393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Unstructured</a:t>
            </a:r>
          </a:p>
          <a:p>
            <a:pPr lvl="1"/>
            <a:r>
              <a:rPr lang="en-US" dirty="0"/>
              <a:t>Information is represented in its most natural form: intuitive for people, but not so much for computer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Structured</a:t>
            </a:r>
          </a:p>
          <a:p>
            <a:pPr lvl="1"/>
            <a:r>
              <a:rPr lang="en-US" dirty="0"/>
              <a:t>Information is well organized with a regular pattern: easy for computer to manipulate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2438400"/>
            <a:ext cx="2850160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“The patient came in complaining of chest pain, shortness of breath, and lingering headaches…smokes 2 packs a day…family history of heart disease…has been experiencing similar symptoms for the past 12 hours…”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118957" y="5228590"/>
          <a:ext cx="3165446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2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Patient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Date Admitted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Joe Brown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02/05/2014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Tom Smith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03/12/2014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dirty="0"/>
                        <a:t>Jane Do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07/31/2014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88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8576-7789-4316-A316-097AFB41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Returns</a:t>
            </a:r>
          </a:p>
        </p:txBody>
      </p:sp>
    </p:spTree>
    <p:extLst>
      <p:ext uri="{BB962C8B-B14F-4D97-AF65-F5344CB8AC3E}">
        <p14:creationId xmlns:p14="http://schemas.microsoft.com/office/powerpoint/2010/main" val="49682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Numerical</a:t>
            </a:r>
          </a:p>
          <a:p>
            <a:pPr lvl="1"/>
            <a:r>
              <a:rPr lang="en-US" dirty="0"/>
              <a:t>Continuous</a:t>
            </a:r>
          </a:p>
          <a:p>
            <a:pPr lvl="2"/>
            <a:r>
              <a:rPr lang="en-US" dirty="0"/>
              <a:t>Radius, perimeter, weights</a:t>
            </a:r>
          </a:p>
          <a:p>
            <a:pPr lvl="1"/>
            <a:r>
              <a:rPr lang="en-US" dirty="0"/>
              <a:t>Discrete</a:t>
            </a:r>
          </a:p>
          <a:p>
            <a:pPr lvl="2"/>
            <a:r>
              <a:rPr lang="en-US" dirty="0"/>
              <a:t>Number of days, number of years</a:t>
            </a:r>
          </a:p>
          <a:p>
            <a:endParaRPr lang="en-US" dirty="0"/>
          </a:p>
          <a:p>
            <a:r>
              <a:rPr lang="en-US" dirty="0"/>
              <a:t>Categorical</a:t>
            </a:r>
          </a:p>
          <a:p>
            <a:pPr lvl="1"/>
            <a:r>
              <a:rPr lang="en-US" dirty="0"/>
              <a:t>Ordinal data: data that can be sorted or ordered</a:t>
            </a:r>
          </a:p>
          <a:p>
            <a:pPr lvl="2"/>
            <a:r>
              <a:rPr lang="en-US" dirty="0"/>
              <a:t>T-shirt size: XL &gt; L &gt; M &gt; S</a:t>
            </a:r>
          </a:p>
          <a:p>
            <a:pPr lvl="1"/>
            <a:r>
              <a:rPr lang="en-US" dirty="0"/>
              <a:t>Nominal data: data that don’t imply any order</a:t>
            </a:r>
          </a:p>
          <a:p>
            <a:pPr lvl="2"/>
            <a:r>
              <a:rPr lang="en-US" dirty="0"/>
              <a:t>T-shirt color: red, yellow, blue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70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 to answer when eyeballing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the data about?</a:t>
            </a:r>
          </a:p>
          <a:p>
            <a:pPr lvl="1"/>
            <a:r>
              <a:rPr lang="en-US" dirty="0"/>
              <a:t>Data about breast cancer diagnosis</a:t>
            </a:r>
          </a:p>
          <a:p>
            <a:r>
              <a:rPr lang="en-US" dirty="0"/>
              <a:t>What is each field in the data?</a:t>
            </a:r>
          </a:p>
          <a:p>
            <a:pPr lvl="1"/>
            <a:r>
              <a:rPr lang="en-US" dirty="0"/>
              <a:t>#1: ID number</a:t>
            </a:r>
          </a:p>
          <a:p>
            <a:pPr lvl="1"/>
            <a:r>
              <a:rPr lang="en-US" dirty="0"/>
              <a:t>#2: Diagnosis: M = malignant, B = benign</a:t>
            </a:r>
          </a:p>
          <a:p>
            <a:pPr lvl="1"/>
            <a:r>
              <a:rPr lang="en-US" dirty="0"/>
              <a:t>#3 - #32: 30 real-valued features about different aspects of cell nuclei</a:t>
            </a:r>
          </a:p>
          <a:p>
            <a:pPr lvl="2"/>
            <a:r>
              <a:rPr lang="en-US" dirty="0"/>
              <a:t>Presented in the digitized image of a fine needle aspirate (FNA) of a breast mass</a:t>
            </a:r>
          </a:p>
          <a:p>
            <a:r>
              <a:rPr lang="en-US" dirty="0"/>
              <a:t>How big is the data?</a:t>
            </a:r>
          </a:p>
          <a:p>
            <a:pPr lvl="1"/>
            <a:r>
              <a:rPr lang="en-US" dirty="0"/>
              <a:t>569 rows of data</a:t>
            </a:r>
          </a:p>
          <a:p>
            <a:r>
              <a:rPr lang="en-US" dirty="0"/>
              <a:t>Any missing values?</a:t>
            </a:r>
          </a:p>
          <a:p>
            <a:pPr lvl="1"/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656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4786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There are many public available data sources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71475" y="1568054"/>
            <a:ext cx="8361760" cy="3921919"/>
          </a:xfrm>
        </p:spPr>
        <p:txBody>
          <a:bodyPr>
            <a:normAutofit fontScale="62500" lnSpcReduction="20000"/>
          </a:bodyPr>
          <a:lstStyle/>
          <a:p>
            <a:pPr eaLnBrk="1" hangingPunct="1"/>
            <a:r>
              <a:rPr lang="en-US" dirty="0"/>
              <a:t>UCI machine learning repository</a:t>
            </a:r>
          </a:p>
          <a:p>
            <a:pPr lvl="1" eaLnBrk="1" hangingPunct="1"/>
            <a:r>
              <a:rPr lang="en-US" dirty="0">
                <a:hlinkClick r:id="rId2"/>
              </a:rPr>
              <a:t>https://archive.ics.uci.edu/ml/datasets.html</a:t>
            </a:r>
            <a:r>
              <a:rPr lang="en-US" dirty="0"/>
              <a:t>, Well organized, friendly for ML</a:t>
            </a:r>
          </a:p>
          <a:p>
            <a:pPr eaLnBrk="1" hangingPunct="1"/>
            <a:r>
              <a:rPr lang="en-US" dirty="0"/>
              <a:t>U.S. Government’s open data</a:t>
            </a:r>
          </a:p>
          <a:p>
            <a:pPr lvl="1" eaLnBrk="1" hangingPunct="1"/>
            <a:r>
              <a:rPr lang="en-US" dirty="0">
                <a:hlinkClick r:id="rId3"/>
              </a:rPr>
              <a:t>https://www.data.gov/</a:t>
            </a:r>
            <a:r>
              <a:rPr lang="en-US" dirty="0"/>
              <a:t>, rich data sets, but less organized, not so friendly for ML</a:t>
            </a:r>
          </a:p>
          <a:p>
            <a:pPr eaLnBrk="1" hangingPunct="1"/>
            <a:r>
              <a:rPr lang="en-US" dirty="0"/>
              <a:t>NYC </a:t>
            </a:r>
            <a:r>
              <a:rPr lang="en-US" dirty="0" err="1"/>
              <a:t>OpenData</a:t>
            </a:r>
            <a:endParaRPr lang="en-US" dirty="0"/>
          </a:p>
          <a:p>
            <a:pPr lvl="1" eaLnBrk="1" hangingPunct="1"/>
            <a:r>
              <a:rPr lang="en-US" dirty="0">
                <a:hlinkClick r:id="rId4"/>
              </a:rPr>
              <a:t>https://nycopendata.socrata.com/</a:t>
            </a:r>
            <a:endParaRPr lang="en-US" dirty="0"/>
          </a:p>
          <a:p>
            <a:pPr eaLnBrk="1" hangingPunct="1"/>
            <a:r>
              <a:rPr lang="en-US" dirty="0"/>
              <a:t>A list of public data source maintained at </a:t>
            </a:r>
            <a:r>
              <a:rPr lang="en-US" dirty="0" err="1"/>
              <a:t>Github</a:t>
            </a:r>
            <a:endParaRPr lang="en-US" dirty="0"/>
          </a:p>
          <a:p>
            <a:pPr lvl="1" eaLnBrk="1" hangingPunct="1"/>
            <a:r>
              <a:rPr lang="en-US" dirty="0">
                <a:hlinkClick r:id="rId5"/>
              </a:rPr>
              <a:t>https://github.com/caesar0301/awesome-public-datasets</a:t>
            </a:r>
            <a:r>
              <a:rPr lang="en-US" dirty="0"/>
              <a:t>, a good starting place to look for data</a:t>
            </a:r>
          </a:p>
          <a:p>
            <a:pPr eaLnBrk="1" hangingPunct="1"/>
            <a:r>
              <a:rPr lang="en-US" dirty="0"/>
              <a:t>AWS public datasets</a:t>
            </a:r>
          </a:p>
          <a:p>
            <a:pPr lvl="1" eaLnBrk="1" hangingPunct="1"/>
            <a:r>
              <a:rPr lang="en-US" dirty="0">
                <a:hlinkClick r:id="rId6"/>
              </a:rPr>
              <a:t>https://aws.amazon.com/datasets/</a:t>
            </a:r>
            <a:endParaRPr lang="en-US" dirty="0"/>
          </a:p>
          <a:p>
            <a:pPr eaLnBrk="1" hangingPunct="1"/>
            <a:r>
              <a:rPr lang="en-US" dirty="0" err="1"/>
              <a:t>Kaggle</a:t>
            </a:r>
            <a:r>
              <a:rPr lang="en-US" dirty="0"/>
              <a:t> datasets</a:t>
            </a:r>
          </a:p>
          <a:p>
            <a:pPr lvl="1" eaLnBrk="1" hangingPunct="1"/>
            <a:r>
              <a:rPr lang="en-US" dirty="0">
                <a:hlinkClick r:id="rId7"/>
              </a:rPr>
              <a:t>https://www.kaggle.com/datasets</a:t>
            </a:r>
            <a:endParaRPr lang="en-US" dirty="0"/>
          </a:p>
          <a:p>
            <a:pPr lvl="1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10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56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Importance of getting a real feel about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all about getting to know about your data</a:t>
            </a:r>
          </a:p>
          <a:p>
            <a:r>
              <a:rPr lang="en-US" dirty="0"/>
              <a:t>Eyeballing the data is the first step and important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3679631"/>
            <a:ext cx="7789446" cy="28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493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Univariate</a:t>
            </a:r>
            <a:r>
              <a:rPr lang="en-US" dirty="0"/>
              <a:t> Analysis for continuous features: explore feature one by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Understand the central tendency and spread of the variable </a:t>
            </a:r>
          </a:p>
          <a:p>
            <a:pPr lvl="1"/>
            <a:r>
              <a:rPr lang="en-US" dirty="0"/>
              <a:t>Can help detect outliers</a:t>
            </a:r>
          </a:p>
          <a:p>
            <a:r>
              <a:rPr lang="en-US" dirty="0"/>
              <a:t>Measures of central tendency in the list of numbers</a:t>
            </a:r>
          </a:p>
          <a:p>
            <a:pPr lvl="1"/>
            <a:r>
              <a:rPr lang="en-US" dirty="0"/>
              <a:t>Mean: the average value </a:t>
            </a:r>
          </a:p>
          <a:p>
            <a:pPr lvl="1"/>
            <a:r>
              <a:rPr lang="en-US" dirty="0"/>
              <a:t>Median: the middle value</a:t>
            </a:r>
          </a:p>
          <a:p>
            <a:pPr lvl="2"/>
            <a:r>
              <a:rPr lang="en-US" dirty="0"/>
              <a:t>Need to sort the number from smallest to largest before you can find the middle value</a:t>
            </a:r>
          </a:p>
          <a:p>
            <a:pPr lvl="1"/>
            <a:r>
              <a:rPr lang="en-US" dirty="0"/>
              <a:t>Mode: the value that occurs most often</a:t>
            </a:r>
          </a:p>
          <a:p>
            <a:pPr lvl="2"/>
            <a:r>
              <a:rPr lang="en-US" dirty="0"/>
              <a:t>If no number is repeated, there is no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6600" y="3322301"/>
                <a:ext cx="370056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Example list of data: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13, 18, 13, 14, 13, 16, 14, 21, 13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322301"/>
                <a:ext cx="3700565" cy="207749"/>
              </a:xfrm>
              <a:prstGeom prst="rect">
                <a:avLst/>
              </a:prstGeom>
              <a:blipFill>
                <a:blip r:embed="rId2"/>
                <a:stretch>
                  <a:fillRect l="-2965" t="-26471" r="-65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18201" y="5945632"/>
                <a:ext cx="5728235" cy="294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(13+18+13+14+13+16+14+21+13)</m:t>
                    </m:r>
                  </m:oMath>
                </a14:m>
                <a:r>
                  <a:rPr lang="en-US" sz="1350" dirty="0"/>
                  <a:t>=15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201" y="5945632"/>
                <a:ext cx="5728235" cy="294568"/>
              </a:xfrm>
              <a:prstGeom prst="rect">
                <a:avLst/>
              </a:prstGeom>
              <a:blipFill>
                <a:blip r:embed="rId3"/>
                <a:stretch>
                  <a:fillRect l="-745" t="-106122" r="-852" b="-167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6435037"/>
                <a:ext cx="481567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Sorted list of data: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13, 13, 13, 13, 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14, 16, 18, 21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𝑚𝑒𝑑𝑖𝑎𝑛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6435037"/>
                <a:ext cx="4815677" cy="207749"/>
              </a:xfrm>
              <a:prstGeom prst="rect">
                <a:avLst/>
              </a:prstGeom>
              <a:blipFill>
                <a:blip r:embed="rId4"/>
                <a:stretch>
                  <a:fillRect l="-2152" t="-26471" r="-38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29400" y="6380693"/>
                <a:ext cx="8287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m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ode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6380693"/>
                <a:ext cx="828753" cy="207749"/>
              </a:xfrm>
              <a:prstGeom prst="rect">
                <a:avLst/>
              </a:prstGeom>
              <a:blipFill>
                <a:blip r:embed="rId5"/>
                <a:stretch>
                  <a:fillRect l="-13333" t="-26471" r="-666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628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Measures of dispersion for a list of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Range: the difference between the largest (max) and the smallest values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4-quartiles: are 3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that partition a sorted list of numbers into 4 subsets of (nearly) equal sizes</a:t>
                </a:r>
              </a:p>
              <a:p>
                <a:pPr lvl="1"/>
                <a:r>
                  <a:rPr lang="en-US" dirty="0"/>
                  <a:t>Median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Interquartile range (IQR): the difference between the upper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 and lower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quartiles of the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2561" r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7178" y="5416764"/>
                <a:ext cx="95814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𝐼𝑄𝑅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350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178" y="5416764"/>
                <a:ext cx="958147" cy="207749"/>
              </a:xfrm>
              <a:prstGeom prst="rect">
                <a:avLst/>
              </a:prstGeom>
              <a:blipFill>
                <a:blip r:embed="rId3"/>
                <a:stretch>
                  <a:fillRect l="-8280" t="-26471" r="-254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01574" y="2019595"/>
                <a:ext cx="150740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𝑅𝑎𝑛𝑔𝑒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func>
                  </m:oMath>
                </a14:m>
                <a:r>
                  <a:rPr lang="en-US" sz="1350" dirty="0"/>
                  <a:t> min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574" y="2019595"/>
                <a:ext cx="1507400" cy="207749"/>
              </a:xfrm>
              <a:prstGeom prst="rect">
                <a:avLst/>
              </a:prstGeom>
              <a:blipFill>
                <a:blip r:embed="rId4"/>
                <a:stretch>
                  <a:fillRect l="-5263" t="-26471" r="-5668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www.mathsisfun.com/data/images/quartiles-c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62400"/>
            <a:ext cx="3107531" cy="100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06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boxplot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Boxplot is a way to depicting groups of numerical data through their quartiles</a:t>
            </a:r>
          </a:p>
          <a:p>
            <a:pPr lvl="1"/>
            <a:r>
              <a:rPr lang="en-US" dirty="0"/>
              <a:t>Also called box-and-whisker plot:  whiskers indicating variability outside the upper and lower quartiles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122" name="Picture 2" descr="http://www.physics.csbsju.edu/stats/simple.box.defs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35" y="3936206"/>
            <a:ext cx="2600325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physics.csbsju.edu/stats/complex.box.defs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52" y="3936206"/>
            <a:ext cx="2643188" cy="2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39229" y="5669101"/>
            <a:ext cx="211628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[http://www.physics.csbsju.edu/stats/box2.html]</a:t>
            </a:r>
          </a:p>
        </p:txBody>
      </p:sp>
      <p:pic>
        <p:nvPicPr>
          <p:cNvPr id="5126" name="Picture 6" descr="http://www.physics.csbsju.edu/stats/bimodal.bee.swarm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4" y="3936206"/>
            <a:ext cx="1185863" cy="2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ww.physics.csbsju.edu/stats/bimodal.w.box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63" y="3936206"/>
            <a:ext cx="1185863" cy="2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356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Measures of dispersion for a list of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Variance: the average of the squared differences from the mean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Standard deviation: the square root of variance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When data is a sample of the whole population, the sample deviation is given by</a:t>
            </a:r>
          </a:p>
          <a:p>
            <a:pPr lvl="2"/>
            <a:r>
              <a:rPr lang="en-US" dirty="0"/>
              <a:t>Sam has 20 rose bushes (the population), but counted the flowers on 6 of them (the sample)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02325" y="3522207"/>
                <a:ext cx="3286156" cy="80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𝑠𝑡𝑎𝑛𝑑𝑎𝑟𝑑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𝑑𝑒𝑣𝑖𝑎𝑡𝑖𝑜𝑛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3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25" y="3522207"/>
                <a:ext cx="3286156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19400" y="2207299"/>
                <a:ext cx="2413096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𝑣𝑎𝑟𝑖𝑎𝑛𝑐𝑒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207299"/>
                <a:ext cx="2413096" cy="567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35696" y="5722045"/>
                <a:ext cx="4180503" cy="80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𝑆𝑎𝑚𝑝𝑙𝑒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𝑠𝑡𝑎𝑛𝑑𝑎𝑟𝑑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𝑑𝑒𝑣𝑖𝑎𝑡𝑖𝑜𝑛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3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96" y="5722045"/>
                <a:ext cx="4180503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370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Measures of symmetry of a list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Skewness</a:t>
            </a:r>
            <a:r>
              <a:rPr lang="en-US" dirty="0"/>
              <a:t>: a measure of symmetry, or more precisely, the lack of symmetry</a:t>
            </a:r>
          </a:p>
          <a:p>
            <a:r>
              <a:rPr lang="en-US" dirty="0"/>
              <a:t>A data set is symmetric if it looks the same to the left and right of the center point</a:t>
            </a:r>
          </a:p>
          <a:p>
            <a:r>
              <a:rPr lang="en-US" dirty="0"/>
              <a:t>There are many different formulas to measure </a:t>
            </a:r>
            <a:r>
              <a:rPr lang="en-US" dirty="0" err="1"/>
              <a:t>skewness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41415" y="4873155"/>
                <a:ext cx="1670778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415" y="4873155"/>
                <a:ext cx="1670778" cy="567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19200" y="5440362"/>
                <a:ext cx="2650790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𝐺𝑎𝑙𝑡𝑜𝑛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𝑠𝑘𝑒𝑤𝑛𝑒𝑠𝑠</m:t>
                      </m:r>
                      <m:r>
                        <a:rPr lang="en-US" sz="135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440362"/>
                <a:ext cx="2650790" cy="425373"/>
              </a:xfrm>
              <a:prstGeom prst="rect">
                <a:avLst/>
              </a:prstGeom>
              <a:blipFill>
                <a:blip r:embed="rId3"/>
                <a:stretch>
                  <a:fillRect l="-1149" t="-2857" r="-23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43000" y="4957718"/>
            <a:ext cx="29241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Fisher-Pearson Coefficient of </a:t>
            </a:r>
            <a:r>
              <a:rPr lang="en-US" sz="1350" dirty="0" err="1"/>
              <a:t>Skewness</a:t>
            </a:r>
            <a:endParaRPr lang="en-US" sz="1350" dirty="0"/>
          </a:p>
        </p:txBody>
      </p:sp>
      <p:pic>
        <p:nvPicPr>
          <p:cNvPr id="8" name="Picture 4" descr="https://tekmarathon.files.wordpress.com/2015/11/skewness.png">
            <a:extLst>
              <a:ext uri="{FF2B5EF4-FFF2-40B4-BE49-F238E27FC236}">
                <a16:creationId xmlns:a16="http://schemas.microsoft.com/office/drawing/2014/main" id="{EE13E41B-1B5E-D2C7-EFCB-5D1FBC1F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31" y="5294133"/>
            <a:ext cx="4057650" cy="95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2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FC8A2-4990-44E5-B207-329DC3AC3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07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Univariate</a:t>
            </a:r>
            <a:r>
              <a:rPr lang="en-US" dirty="0"/>
              <a:t> analysis for categorical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frequency table to understand the distribution of each category</a:t>
            </a:r>
          </a:p>
          <a:p>
            <a:pPr lvl="1"/>
            <a:r>
              <a:rPr lang="en-US" dirty="0"/>
              <a:t>Count or percentage of values under each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146" name="Picture 2" descr="http://www.saedsayad.com/images/Univaria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68986"/>
            <a:ext cx="4749948" cy="29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77633" y="5669101"/>
            <a:ext cx="238719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[http://www.saedsayad.com/categorical_variables.htm]</a:t>
            </a:r>
          </a:p>
        </p:txBody>
      </p:sp>
    </p:spTree>
    <p:extLst>
      <p:ext uri="{BB962C8B-B14F-4D97-AF65-F5344CB8AC3E}">
        <p14:creationId xmlns:p14="http://schemas.microsoft.com/office/powerpoint/2010/main" val="3143395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61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Bi-</a:t>
            </a:r>
            <a:r>
              <a:rPr lang="en-US" dirty="0" err="1"/>
              <a:t>variate</a:t>
            </a:r>
            <a:r>
              <a:rPr lang="en-US" dirty="0"/>
              <a:t> analysis for the relationship between two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Continuous </a:t>
            </a:r>
            <a:r>
              <a:rPr lang="en-US" dirty="0" err="1"/>
              <a:t>vs</a:t>
            </a:r>
            <a:r>
              <a:rPr lang="en-US" dirty="0"/>
              <a:t> continuous features</a:t>
            </a:r>
          </a:p>
          <a:p>
            <a:pPr lvl="1"/>
            <a:r>
              <a:rPr lang="en-US" dirty="0"/>
              <a:t>Linear correlation: quantifies the strength of a linear relationship between two numerical features</a:t>
            </a:r>
          </a:p>
          <a:p>
            <a:pPr lvl="2"/>
            <a:r>
              <a:rPr lang="en-US" dirty="0"/>
              <a:t>The tendency for the values of one quantity to increase or decrease with the values of the second quantity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Correlation is always between -1 and 1</a:t>
            </a:r>
          </a:p>
          <a:p>
            <a:pPr lvl="2"/>
            <a:r>
              <a:rPr lang="en-US" dirty="0"/>
              <a:t>-1: perfect negative linear correlation</a:t>
            </a:r>
          </a:p>
          <a:p>
            <a:pPr lvl="2"/>
            <a:r>
              <a:rPr lang="en-US" dirty="0"/>
              <a:t>+1: perfect positive linear correlation</a:t>
            </a:r>
          </a:p>
          <a:p>
            <a:pPr lvl="2"/>
            <a:r>
              <a:rPr lang="en-US" dirty="0"/>
              <a:t>0: no linear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0195" y="2961920"/>
                <a:ext cx="3088474" cy="56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𝑐𝑜𝑣𝑎𝑟𝑖𝑎𝑛𝑐𝑒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195" y="2961920"/>
                <a:ext cx="3088474" cy="5672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90482" y="3891752"/>
                <a:ext cx="2753382" cy="4539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𝑐𝑜𝑟𝑟𝑒𝑙𝑎𝑡𝑖𝑜𝑛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𝑐𝑜𝑣𝑎𝑟𝑖𝑎𝑛𝑐𝑒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482" y="3891752"/>
                <a:ext cx="2753382" cy="453970"/>
              </a:xfrm>
              <a:prstGeom prst="rect">
                <a:avLst/>
              </a:prstGeom>
              <a:blipFill>
                <a:blip r:embed="rId3"/>
                <a:stretch>
                  <a:fillRect l="-1330" t="-4000" r="-1996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1294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 plot for two numerical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Scatter plot matrix for dealing with many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7170" name="Picture 2" descr="http://www.saedsayad.com/images/ScatterPlo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12" y="2743841"/>
            <a:ext cx="3657600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saedsayad.com/images/ScatterPlot_Matrix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2384107"/>
            <a:ext cx="3012098" cy="30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27052" y="5669101"/>
            <a:ext cx="239360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[http://www.saedsayad.com/numerical_numerical.htm]</a:t>
            </a:r>
          </a:p>
        </p:txBody>
      </p:sp>
    </p:spTree>
    <p:extLst>
      <p:ext uri="{BB962C8B-B14F-4D97-AF65-F5344CB8AC3E}">
        <p14:creationId xmlns:p14="http://schemas.microsoft.com/office/powerpoint/2010/main" val="3989799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Bi-</a:t>
            </a:r>
            <a:r>
              <a:rPr lang="en-US" dirty="0" err="1"/>
              <a:t>variate</a:t>
            </a:r>
            <a:r>
              <a:rPr lang="en-US" dirty="0"/>
              <a:t> analysis for categorical </a:t>
            </a:r>
            <a:r>
              <a:rPr lang="en-US" dirty="0" err="1"/>
              <a:t>vs</a:t>
            </a:r>
            <a:r>
              <a:rPr lang="en-US" dirty="0"/>
              <a:t>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Two-way frequency table</a:t>
            </a:r>
          </a:p>
          <a:p>
            <a:pPr lvl="1"/>
            <a:r>
              <a:rPr lang="en-US" dirty="0"/>
              <a:t>The rows representing the category of one feature, and the columns represent the categories of the other feature</a:t>
            </a:r>
          </a:p>
          <a:p>
            <a:r>
              <a:rPr lang="en-US" dirty="0"/>
              <a:t>Stacked column chart to show the two-way frequency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8194" name="Picture 2" descr="https://us-static.z-dn.net/files/df8/6a6fa7c5ab0848f7b82b79053373ae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10" y="4673799"/>
            <a:ext cx="4100513" cy="173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724400" y="4419600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8561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Bi-</a:t>
            </a:r>
            <a:r>
              <a:rPr lang="en-US" dirty="0" err="1"/>
              <a:t>variate</a:t>
            </a:r>
            <a:r>
              <a:rPr lang="en-US" dirty="0"/>
              <a:t> analysis for categorical </a:t>
            </a:r>
            <a:r>
              <a:rPr lang="en-US" dirty="0" err="1"/>
              <a:t>vs</a:t>
            </a:r>
            <a:r>
              <a:rPr lang="en-US" dirty="0"/>
              <a:t> continuous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boxplots for each level of categorical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9218" name="Picture 2" descr="http://www.saedsayad.com/images/Linechart_Errorb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895600"/>
            <a:ext cx="4521878" cy="281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7486" y="5669101"/>
            <a:ext cx="2428870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[http://www.saedsayad.com/categorical_numerical.htm]</a:t>
            </a:r>
          </a:p>
        </p:txBody>
      </p:sp>
    </p:spTree>
    <p:extLst>
      <p:ext uri="{BB962C8B-B14F-4D97-AF65-F5344CB8AC3E}">
        <p14:creationId xmlns:p14="http://schemas.microsoft.com/office/powerpoint/2010/main" val="215499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59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4786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3738563"/>
            <a:ext cx="8361760" cy="1751410"/>
          </a:xfrm>
        </p:spPr>
        <p:txBody>
          <a:bodyPr rtlCol="0">
            <a:normAutofit fontScale="55000" lnSpcReduction="20000"/>
          </a:bodyPr>
          <a:lstStyle/>
          <a:p>
            <a:pPr>
              <a:defRPr/>
            </a:pPr>
            <a:r>
              <a:rPr lang="en-US" dirty="0"/>
              <a:t>Domestic sales were considerably and consistently higher than international.</a:t>
            </a:r>
          </a:p>
          <a:p>
            <a:pPr>
              <a:defRPr/>
            </a:pPr>
            <a:r>
              <a:rPr lang="en-US" dirty="0"/>
              <a:t>Domestic sales trended upward over the year as a whole.</a:t>
            </a:r>
          </a:p>
          <a:p>
            <a:pPr>
              <a:defRPr/>
            </a:pPr>
            <a:r>
              <a:rPr lang="en-US" dirty="0"/>
              <a:t>International sales, in contrast, remained relatively flat, with one glaring exception: they decreased sharply in August.</a:t>
            </a:r>
          </a:p>
          <a:p>
            <a:pPr>
              <a:defRPr/>
            </a:pPr>
            <a:r>
              <a:rPr lang="en-US" dirty="0"/>
              <a:t>Domestic sales exhibited a cyclical pattern - up, up, down - that repeated itself on a quarterly basis.</a:t>
            </a:r>
          </a:p>
        </p:txBody>
      </p:sp>
      <p:pic>
        <p:nvPicPr>
          <p:cNvPr id="8196" name="Picture 2" descr="https://public-media.interaction-design.org/images/encyclopedia/data_visualization_for_human_perception/sales-line-graph-visualiz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09179"/>
            <a:ext cx="3883819" cy="19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3643312" y="5732860"/>
            <a:ext cx="50016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600"/>
              <a:t>[https://www.interaction-design.org/literature/book/the-encyclopedia-of-human-computer-interaction-2nd-ed/data-visualization-for-human-perception]</a:t>
            </a:r>
          </a:p>
        </p:txBody>
      </p:sp>
    </p:spTree>
    <p:extLst>
      <p:ext uri="{BB962C8B-B14F-4D97-AF65-F5344CB8AC3E}">
        <p14:creationId xmlns:p14="http://schemas.microsoft.com/office/powerpoint/2010/main" val="1810626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Visualization could make patterns in big data emerge quickly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0000"/>
          </a:xfrm>
        </p:spPr>
        <p:txBody>
          <a:bodyPr/>
          <a:lstStyle/>
          <a:p>
            <a:r>
              <a:rPr lang="en-US" dirty="0"/>
              <a:t>The East Coast has a much greater population density </a:t>
            </a:r>
          </a:p>
          <a:p>
            <a:r>
              <a:rPr lang="en-US" dirty="0"/>
              <a:t>Minorities not evenly distributed with clearly defined regional groupings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21506" name="Picture 2" descr="https://d2tnst4joh66uk.cloudfront.net/wp-content/uploads/2015/05/Screen-Shot-2015-05-19-at-2.59.23-P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94747"/>
            <a:ext cx="5006395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6320207"/>
            <a:ext cx="40735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/>
              <a:t>[http://www.coopercenter.org/demographics/Racial-Dot-Map]</a:t>
            </a:r>
          </a:p>
          <a:p>
            <a:r>
              <a:rPr lang="en-US" sz="750" dirty="0"/>
              <a:t>[https://www.techchange.org/2015/05/19/data-visualization-analysis-international-development/]</a:t>
            </a:r>
          </a:p>
        </p:txBody>
      </p:sp>
    </p:spTree>
    <p:extLst>
      <p:ext uri="{BB962C8B-B14F-4D97-AF65-F5344CB8AC3E}">
        <p14:creationId xmlns:p14="http://schemas.microsoft.com/office/powerpoint/2010/main" val="2693674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4786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Visualization can capture relationships that are not quantitative</a:t>
            </a:r>
          </a:p>
        </p:txBody>
      </p:sp>
      <p:sp>
        <p:nvSpPr>
          <p:cNvPr id="9220" name="TextBox 4"/>
          <p:cNvSpPr txBox="1">
            <a:spLocks noChangeArrowheads="1"/>
          </p:cNvSpPr>
          <p:nvPr/>
        </p:nvSpPr>
        <p:spPr bwMode="auto">
          <a:xfrm>
            <a:off x="4266010" y="5838825"/>
            <a:ext cx="50016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600"/>
              <a:t>[https://www.interaction-design.org/literature/book/the-encyclopedia-of-human-computer-interaction-2nd-ed/data-visualization-for-human-perception]</a:t>
            </a:r>
          </a:p>
        </p:txBody>
      </p:sp>
      <p:pic>
        <p:nvPicPr>
          <p:cNvPr id="9221" name="Picture 2" descr="https://public-media.interaction-design.org/images/encyclopedia/data_visualization_for_human_perception/node-and-link-diagram-social-grap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571" y="2209800"/>
            <a:ext cx="3716857" cy="354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48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EDEFF-69B2-4C90-A8C2-4CE481A03F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86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857251"/>
            <a:ext cx="9144000" cy="47863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Which one is a good representation of data?</a:t>
            </a:r>
          </a:p>
        </p:txBody>
      </p:sp>
      <p:pic>
        <p:nvPicPr>
          <p:cNvPr id="11268" name="Picture 2" descr="https://public-media.interaction-design.org/images/encyclopedia/data_visualization_for_human_perception/causes-of-death-table-visualiza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481" y="1413273"/>
            <a:ext cx="3358754" cy="185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8" descr="https://public-media.interaction-design.org/images/encyclopedia/data_visualization_for_human_perception/pie-chart-distorted-causes-of-deat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" y="3875485"/>
            <a:ext cx="3911204" cy="176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0" descr="https://public-media.interaction-design.org/images/encyclopedia/data_visualization_for_human_perception/causes-of-death-bar-chart-visualiz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44" y="3583782"/>
            <a:ext cx="3557588" cy="198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43312" y="5732860"/>
            <a:ext cx="500169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600"/>
              <a:t>[https://www.interaction-design.org/literature/book/the-encyclopedia-of-human-computer-interaction-2nd-ed/data-visualization-for-human-perception]</a:t>
            </a:r>
          </a:p>
        </p:txBody>
      </p:sp>
    </p:spTree>
    <p:extLst>
      <p:ext uri="{BB962C8B-B14F-4D97-AF65-F5344CB8AC3E}">
        <p14:creationId xmlns:p14="http://schemas.microsoft.com/office/powerpoint/2010/main" val="3475508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Word cloud: a graphical representation of word frequency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10242" name="Picture 2" descr="Image result for word clou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82" y="2215662"/>
            <a:ext cx="5579269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549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095" y="1509365"/>
            <a:ext cx="7194422" cy="3943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BA799A-82B4-4DEC-8046-89E725B2FBBF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0418" name="Picture 2" descr="https://upload.wikimedia.org/wikipedia/commons/thumb/2/29/Minard.png/600px-Minar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728" y="1196482"/>
            <a:ext cx="8477081" cy="4040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 models: linear, polynomial, spline, tree, neural networks</a:t>
            </a:r>
          </a:p>
          <a:p>
            <a:r>
              <a:rPr lang="en-US" dirty="0"/>
              <a:t>Loss functions - MSD</a:t>
            </a:r>
          </a:p>
          <a:p>
            <a:r>
              <a:rPr lang="en-US" dirty="0"/>
              <a:t>Gradient descent – learning rate, stochastic, minibatch – comparison</a:t>
            </a:r>
          </a:p>
          <a:p>
            <a:r>
              <a:rPr lang="en-US" dirty="0"/>
              <a:t>R2 and adjusted R2</a:t>
            </a:r>
          </a:p>
          <a:p>
            <a:r>
              <a:rPr lang="en-US" dirty="0"/>
              <a:t>Cross-validation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2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A6E1C-2F6C-EF16-0BEB-CEDC1BDA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81E24-C363-C5E6-3DAD-C126692BB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828800"/>
                <a:ext cx="8229600" cy="4525963"/>
              </a:xfrm>
            </p:spPr>
            <p:txBody>
              <a:bodyPr/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Linear regression:</a:t>
                </a:r>
                <a:r>
                  <a:rPr lang="en-US" sz="2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θ = vector of parameters, x=inputs variables</a:t>
                </a:r>
              </a:p>
              <a:p>
                <a:pPr mar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Non-linear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 g() is a function</a:t>
                </a:r>
              </a:p>
              <a:p>
                <a:pPr marL="400050" lvl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81E24-C363-C5E6-3DAD-C126692BB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828800"/>
                <a:ext cx="8229600" cy="4525963"/>
              </a:xfrm>
              <a:blipFill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1D05A51-B853-4FC6-B115-DFCD73620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962400"/>
            <a:ext cx="7315200" cy="21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04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9446-5A4D-8F23-C3F4-702CB17A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2CD1A-A448-77D2-9FE3-BB357DDDAA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model with y as the observed values</a:t>
                </a:r>
              </a:p>
              <a:p>
                <a:r>
                  <a:rPr lang="en-US" dirty="0"/>
                  <a:t>Quadratic loss function: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Empirical risk = loss function: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A2CD1A-A448-77D2-9FE3-BB357DDDAA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686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6D55-7E8B-57CC-5F0C-C64877DE1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934F-C69D-FA89-243C-16B1BBE9B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6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C18F-964C-511C-5A07-5AC318D5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Analytic solution for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1D8F5-B5A4-D836-1313-5DE7BE870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" y="1066800"/>
                <a:ext cx="8915400" cy="4525963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This can be written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X, Y, and </a:t>
                </a:r>
                <a:r>
                  <a:rPr lang="el-GR" dirty="0"/>
                  <a:t>Θ</a:t>
                </a:r>
                <a:r>
                  <a:rPr lang="en-US" dirty="0"/>
                  <a:t> are (</a:t>
                </a:r>
                <a:r>
                  <a:rPr lang="en-US" dirty="0" err="1"/>
                  <a:t>NxM</a:t>
                </a:r>
                <a:r>
                  <a:rPr lang="en-US" dirty="0"/>
                  <a:t>, Nx1, and Mx1) matrices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so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which 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B1D8F5-B5A4-D836-1313-5DE7BE870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" y="1066800"/>
                <a:ext cx="8915400" cy="4525963"/>
              </a:xfrm>
              <a:blipFill>
                <a:blip r:embed="rId2"/>
                <a:stretch>
                  <a:fillRect l="-1778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3173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mage result for global optimiza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31" y="857250"/>
            <a:ext cx="2401838" cy="19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Unconstrained 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212" y="2647951"/>
            <a:ext cx="8361727" cy="2842022"/>
          </a:xfrm>
        </p:spPr>
        <p:txBody>
          <a:bodyPr>
            <a:noAutofit/>
          </a:bodyPr>
          <a:lstStyle/>
          <a:p>
            <a:r>
              <a:rPr lang="en-US" sz="2400" dirty="0"/>
              <a:t>No fundamental difference between minimization and maximization problems</a:t>
            </a:r>
          </a:p>
          <a:p>
            <a:endParaRPr lang="en-US" sz="2400" dirty="0"/>
          </a:p>
          <a:p>
            <a:r>
              <a:rPr lang="en-US" sz="2400" dirty="0"/>
              <a:t>Linear </a:t>
            </a:r>
            <a:r>
              <a:rPr lang="en-US" sz="2400" dirty="0" err="1"/>
              <a:t>vs</a:t>
            </a:r>
            <a:r>
              <a:rPr lang="en-US" sz="2400" dirty="0"/>
              <a:t> nonlinear optimization</a:t>
            </a:r>
          </a:p>
          <a:p>
            <a:r>
              <a:rPr lang="en-US" sz="2400" dirty="0"/>
              <a:t>Constrained optimization can also be translated to unconstrained optimization by penalizing constraint violations in objective functions</a:t>
            </a:r>
          </a:p>
          <a:p>
            <a:r>
              <a:rPr lang="en-US" sz="2400" dirty="0"/>
              <a:t>Global minimum </a:t>
            </a:r>
            <a:r>
              <a:rPr lang="en-US" sz="2400" dirty="0" err="1"/>
              <a:t>vs</a:t>
            </a:r>
            <a:r>
              <a:rPr lang="en-US" sz="2400" dirty="0"/>
              <a:t> local minimal</a:t>
            </a:r>
          </a:p>
          <a:p>
            <a:pPr lvl="1"/>
            <a:r>
              <a:rPr lang="en-US" sz="2400" dirty="0"/>
              <a:t>Practically, we only look for a “reasonably” good local minimal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06899" y="2020441"/>
                <a:ext cx="19931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Minimize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899" y="2020441"/>
                <a:ext cx="1993110" cy="307777"/>
              </a:xfrm>
              <a:prstGeom prst="rect">
                <a:avLst/>
              </a:prstGeom>
              <a:blipFill>
                <a:blip r:embed="rId3"/>
                <a:stretch>
                  <a:fillRect l="-275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362200" y="3581400"/>
                <a:ext cx="502920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dirty="0"/>
                                <m:t>Maximize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000" dirty="0"/>
                            <m:t> 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r>
                            <m:rPr>
                              <m:nor/>
                            </m:rPr>
                            <a:rPr lang="en-US" sz="2000" dirty="0"/>
                            <m:t>Minimize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 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3581400"/>
                <a:ext cx="5029200" cy="307777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62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main driver of price movement?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Trading is the main driver of prices</a:t>
            </a:r>
          </a:p>
          <a:p>
            <a:r>
              <a:rPr lang="en-US" dirty="0"/>
              <a:t>Also called noise trading: see Trading Places </a:t>
            </a:r>
            <a:r>
              <a:rPr lang="en-US" sz="2000" dirty="0">
                <a:hlinkClick r:id="rId2"/>
              </a:rPr>
              <a:t>https://www.youtube.com/watch?v=RLySXTIBS3c</a:t>
            </a:r>
            <a:endParaRPr lang="en-US" sz="2000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8873" y="3276600"/>
            <a:ext cx="5463597" cy="3581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necessary condition for a solution to be optimal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optimization, a first-order necessary condition for a local minimizer is given by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65497" y="2971800"/>
                <a:ext cx="16447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497" y="2971800"/>
                <a:ext cx="1644703" cy="307777"/>
              </a:xfrm>
              <a:prstGeom prst="rect">
                <a:avLst/>
              </a:prstGeom>
              <a:blipFill>
                <a:blip r:embed="rId2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69270" y="3818238"/>
            <a:ext cx="4187337" cy="1235415"/>
            <a:chOff x="2875084" y="3455377"/>
            <a:chExt cx="5583116" cy="16472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75084" y="5102597"/>
              <a:ext cx="160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667500" y="4813542"/>
              <a:ext cx="160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2875084" y="3455377"/>
              <a:ext cx="5583116" cy="1628417"/>
            </a:xfrm>
            <a:custGeom>
              <a:avLst/>
              <a:gdLst>
                <a:gd name="connsiteX0" fmla="*/ 0 w 5583116"/>
                <a:gd name="connsiteY0" fmla="*/ 0 h 1628417"/>
                <a:gd name="connsiteX1" fmla="*/ 923193 w 5583116"/>
                <a:gd name="connsiteY1" fmla="*/ 1626577 h 1628417"/>
                <a:gd name="connsiteX2" fmla="*/ 2233247 w 5583116"/>
                <a:gd name="connsiteY2" fmla="*/ 342900 h 1628417"/>
                <a:gd name="connsiteX3" fmla="*/ 4396154 w 5583116"/>
                <a:gd name="connsiteY3" fmla="*/ 1336430 h 1628417"/>
                <a:gd name="connsiteX4" fmla="*/ 5583116 w 5583116"/>
                <a:gd name="connsiteY4" fmla="*/ 96715 h 1628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3116" h="1628417">
                  <a:moveTo>
                    <a:pt x="0" y="0"/>
                  </a:moveTo>
                  <a:cubicBezTo>
                    <a:pt x="275492" y="784713"/>
                    <a:pt x="550985" y="1569427"/>
                    <a:pt x="923193" y="1626577"/>
                  </a:cubicBezTo>
                  <a:cubicBezTo>
                    <a:pt x="1295401" y="1683727"/>
                    <a:pt x="1654420" y="391258"/>
                    <a:pt x="2233247" y="342900"/>
                  </a:cubicBezTo>
                  <a:cubicBezTo>
                    <a:pt x="2812074" y="294542"/>
                    <a:pt x="3837842" y="1377461"/>
                    <a:pt x="4396154" y="1336430"/>
                  </a:cubicBezTo>
                  <a:cubicBezTo>
                    <a:pt x="4954466" y="1295399"/>
                    <a:pt x="5268791" y="696057"/>
                    <a:pt x="5583116" y="96715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460441" y="3777889"/>
              <a:ext cx="16089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2" descr="Image result for global optim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06" y="3454920"/>
            <a:ext cx="2401838" cy="194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323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optimization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Specify some initial guess of the solution x(0)</a:t>
            </a:r>
          </a:p>
          <a:p>
            <a:r>
              <a:rPr lang="en-US" dirty="0"/>
              <a:t>For k=0,1,…</a:t>
            </a:r>
          </a:p>
          <a:p>
            <a:pPr lvl="1"/>
            <a:r>
              <a:rPr lang="en-US" dirty="0"/>
              <a:t>If x(k) is optimal, stop</a:t>
            </a:r>
          </a:p>
          <a:p>
            <a:pPr lvl="1"/>
            <a:r>
              <a:rPr lang="en-US" dirty="0"/>
              <a:t>Determine an improved estimate of the solution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Most practical optimization algorithms follow this paradigm</a:t>
            </a:r>
          </a:p>
          <a:p>
            <a:r>
              <a:rPr lang="en-US" dirty="0"/>
              <a:t>It is an iterative algorithm</a:t>
            </a:r>
          </a:p>
          <a:p>
            <a:pPr lvl="1"/>
            <a:r>
              <a:rPr lang="en-US" dirty="0"/>
              <a:t>Why do we not just solve for the solution directly?</a:t>
            </a:r>
          </a:p>
          <a:p>
            <a:pPr lvl="2"/>
            <a:r>
              <a:rPr lang="en-US" dirty="0"/>
              <a:t>Except for simplest ones, most (practical) optimization does not have a closed form</a:t>
            </a:r>
          </a:p>
          <a:p>
            <a:r>
              <a:rPr lang="en-US" dirty="0"/>
              <a:t>The computed “solution” is only an approximation</a:t>
            </a:r>
          </a:p>
          <a:p>
            <a:pPr lvl="1"/>
            <a:r>
              <a:rPr lang="en-US" dirty="0"/>
              <a:t>Stop condition: typically when the value of x(k) and/or p(k) changes little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34291" y="2982406"/>
                <a:ext cx="231557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291" y="2982406"/>
                <a:ext cx="2315570" cy="207749"/>
              </a:xfrm>
              <a:prstGeom prst="rect">
                <a:avLst/>
              </a:prstGeom>
              <a:blipFill>
                <a:blip r:embed="rId2"/>
                <a:stretch>
                  <a:fillRect l="-526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80592" y="2982406"/>
                <a:ext cx="233499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𝑠𝑐𝑎𝑙𝑎𝑟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𝑠𝑡𝑒𝑝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35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search direction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592" y="2982406"/>
                <a:ext cx="2334998" cy="415498"/>
              </a:xfrm>
              <a:prstGeom prst="rect">
                <a:avLst/>
              </a:prstGeom>
              <a:blipFill>
                <a:blip r:embed="rId3"/>
                <a:stretch>
                  <a:fillRect l="-2611" r="-182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4319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first-order necessary condition for optimality</a:t>
            </a:r>
          </a:p>
          <a:p>
            <a:endParaRPr lang="en-US" dirty="0"/>
          </a:p>
          <a:p>
            <a:r>
              <a:rPr lang="en-US" dirty="0"/>
              <a:t>This typically ends up solving a system of nonlinear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20745" y="2294323"/>
                <a:ext cx="80650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745" y="2294323"/>
                <a:ext cx="806503" cy="207749"/>
              </a:xfrm>
              <a:prstGeom prst="rect">
                <a:avLst/>
              </a:prstGeom>
              <a:blipFill>
                <a:blip r:embed="rId2"/>
                <a:stretch>
                  <a:fillRect l="-4511" t="-2941" r="-451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23011" y="2398198"/>
                <a:ext cx="4125360" cy="804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 dirty="0"/>
                        <m:t>,…,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350" dirty="0"/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sz="1350" dirty="0"/>
                                      <m:t>,…, </m:t>
                                    </m:r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m:rPr>
                                              <m:nor/>
                                            </m:rPr>
                                            <a:rPr lang="en-US" sz="1350" dirty="0"/>
                                            <m:t>,…,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nor/>
                                      </m:rPr>
                                      <a:rPr lang="en-US" sz="1350" dirty="0"/>
                                      <m:t>,…, </m:t>
                                    </m:r>
                                    <m:sSub>
                                      <m:sSub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11" y="2398198"/>
                <a:ext cx="4125360" cy="80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74194" y="4724400"/>
                <a:ext cx="5988499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>
                    <a:ea typeface="Cambria Math" panose="02040503050406030204" pitchFamily="18" charset="0"/>
                  </a:rPr>
                  <a:t>Taylor series approximation for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 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94" y="4724400"/>
                <a:ext cx="5988499" cy="234551"/>
              </a:xfrm>
              <a:prstGeom prst="rect">
                <a:avLst/>
              </a:prstGeom>
              <a:blipFill>
                <a:blip r:embed="rId4"/>
                <a:stretch>
                  <a:fillRect l="-1833" t="-15789" r="-407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800" y="5342527"/>
                <a:ext cx="7652416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>
                    <a:ea typeface="Cambria Math" panose="02040503050406030204" pitchFamily="18" charset="0"/>
                  </a:rPr>
                  <a:t>Solve for the Newton direction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)=0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yields</m:t>
                        </m:r>
                      </m:e>
                    </m:groupCh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)=−</m:t>
                    </m:r>
                    <m:sSup>
                      <m:sSup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342527"/>
                <a:ext cx="7652416" cy="336759"/>
              </a:xfrm>
              <a:prstGeom prst="rect">
                <a:avLst/>
              </a:prstGeom>
              <a:blipFill>
                <a:blip r:embed="rId5"/>
                <a:stretch>
                  <a:fillRect l="-1434" t="-535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5800" y="5866928"/>
                <a:ext cx="7403117" cy="27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The iterative solution is given by: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866928"/>
                <a:ext cx="7403117" cy="275204"/>
              </a:xfrm>
              <a:prstGeom prst="rect">
                <a:avLst/>
              </a:prstGeom>
              <a:blipFill>
                <a:blip r:embed="rId6"/>
                <a:stretch>
                  <a:fillRect l="-148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9771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Newton’s 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 the classical Newton method, the search direction is given by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Which may not necessary yield a good descent direction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Hessian is indefinite, one possible solution is to replace the Hessian with some related positive definite matrix</a:t>
            </a:r>
          </a:p>
          <a:p>
            <a:r>
              <a:rPr lang="en-US" dirty="0"/>
              <a:t>Characteristics of classic Newton’s methods</a:t>
            </a:r>
          </a:p>
          <a:p>
            <a:pPr lvl="1"/>
            <a:r>
              <a:rPr lang="en-US" dirty="0"/>
              <a:t>Good convergence: “quadratic” rate of convergence</a:t>
            </a:r>
          </a:p>
          <a:p>
            <a:pPr lvl="1"/>
            <a:r>
              <a:rPr lang="en-US" dirty="0"/>
              <a:t>Bad computation cost: Hessian and its inverse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83899" y="2054594"/>
                <a:ext cx="6210739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=0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99" y="2054594"/>
                <a:ext cx="6210739" cy="336759"/>
              </a:xfrm>
              <a:prstGeom prst="rect">
                <a:avLst/>
              </a:prstGeom>
              <a:blipFill>
                <a:blip r:embed="rId2"/>
                <a:stretch>
                  <a:fillRect l="-196" t="-545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58565" y="2877697"/>
                <a:ext cx="4803303" cy="107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&lt;0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1350" dirty="0"/>
                  <a:t> Hessian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350" dirty="0"/>
                  <a:t> is positive definite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565" y="2877697"/>
                <a:ext cx="4803303" cy="1075038"/>
              </a:xfrm>
              <a:prstGeom prst="rect">
                <a:avLst/>
              </a:prstGeom>
              <a:blipFill>
                <a:blip r:embed="rId3"/>
                <a:stretch>
                  <a:fillRect l="-888" t="-568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7369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 waving theoretic guarantees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To ensure the “general optimization algorithm” work, we require a number of conditions to be satisfied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search direction is a descent direction (at every step)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Search step sequences needs to guarantee “global convergence”, i.e., convergence to a stationary point from any starting point</a:t>
            </a:r>
          </a:p>
          <a:p>
            <a:pPr lvl="2"/>
            <a:r>
              <a:rPr lang="en-US" dirty="0"/>
              <a:t>Roughly speaking, the new estimate of the solution not only needs to decrease, but should “sufficiently” decrease, while the step length should not be “too small”</a:t>
            </a:r>
          </a:p>
          <a:p>
            <a:pPr lvl="2"/>
            <a:r>
              <a:rPr lang="en-US" dirty="0"/>
              <a:t>One most widely used line search method: backtracking the step length to satisfy an Armijo condition: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40871" y="2319466"/>
                <a:ext cx="231557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71" y="2319466"/>
                <a:ext cx="2315570" cy="207749"/>
              </a:xfrm>
              <a:prstGeom prst="rect">
                <a:avLst/>
              </a:prstGeom>
              <a:blipFill>
                <a:blip r:embed="rId2"/>
                <a:stretch>
                  <a:fillRect l="-52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72613" y="2239728"/>
                <a:ext cx="233499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𝑠𝑐𝑎𝑙𝑎𝑟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𝑠𝑡𝑒𝑝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35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a search direction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613" y="2239728"/>
                <a:ext cx="2334998" cy="415498"/>
              </a:xfrm>
              <a:prstGeom prst="rect">
                <a:avLst/>
              </a:prstGeom>
              <a:blipFill>
                <a:blip r:embed="rId3"/>
                <a:stretch>
                  <a:fillRect l="-2611" r="-2089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3279177"/>
                <a:ext cx="5952079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>
                    <a:ea typeface="Cambria Math" panose="02040503050406030204" pitchFamily="18" charset="0"/>
                  </a:rPr>
                  <a:t>Taylor series approximation for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 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79177"/>
                <a:ext cx="5952079" cy="234551"/>
              </a:xfrm>
              <a:prstGeom prst="rect">
                <a:avLst/>
              </a:prstGeom>
              <a:blipFill>
                <a:blip r:embed="rId4"/>
                <a:stretch>
                  <a:fillRect l="-1742" t="-15789" r="-410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11363" y="2979340"/>
                <a:ext cx="1407116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)&lt;0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363" y="2979340"/>
                <a:ext cx="1407116" cy="234551"/>
              </a:xfrm>
              <a:prstGeom prst="rect">
                <a:avLst/>
              </a:prstGeom>
              <a:blipFill>
                <a:blip r:embed="rId5"/>
                <a:stretch>
                  <a:fillRect l="-4348" r="-304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91057" y="6308725"/>
                <a:ext cx="1768561" cy="294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35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057" y="6308725"/>
                <a:ext cx="1768561" cy="294824"/>
              </a:xfrm>
              <a:prstGeom prst="rect">
                <a:avLst/>
              </a:prstGeom>
              <a:blipFill>
                <a:blip r:embed="rId6"/>
                <a:stretch>
                  <a:fillRect l="-241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88343" y="5914049"/>
                <a:ext cx="5536196" cy="442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𝜇𝛼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, where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43" y="5914049"/>
                <a:ext cx="5536196" cy="442301"/>
              </a:xfrm>
              <a:prstGeom prst="rect">
                <a:avLst/>
              </a:prstGeom>
              <a:blipFill>
                <a:blip r:embed="rId7"/>
                <a:stretch>
                  <a:fillRect l="-1542" t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6957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29BA-4B28-67BA-34D7-F84B7B52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Armijo condition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84E4B-C1CF-6623-224C-676305A7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Given an objective function </a:t>
                </a:r>
                <a:r>
                  <a:rPr lang="en-US" i="1" dirty="0"/>
                  <a:t>f</a:t>
                </a:r>
                <a:r>
                  <a:rPr lang="en-US" dirty="0"/>
                  <a:t>(x) and its gradient ∇</a:t>
                </a:r>
                <a:r>
                  <a:rPr lang="en-US" i="1" dirty="0"/>
                  <a:t>f</a:t>
                </a:r>
                <a:r>
                  <a:rPr lang="en-US" dirty="0"/>
                  <a:t>(x), </a:t>
                </a:r>
              </a:p>
              <a:p>
                <a:pPr lvl="1"/>
                <a:r>
                  <a:rPr lang="en-US" dirty="0"/>
                  <a:t>the goal is to find a step size </a:t>
                </a:r>
                <a:r>
                  <a:rPr lang="el-GR" dirty="0"/>
                  <a:t>α </a:t>
                </a:r>
                <a:r>
                  <a:rPr lang="en-US" dirty="0"/>
                  <a:t>such that moving in the direction of the negative gradient leads to a significant decrease in </a:t>
                </a:r>
                <a:r>
                  <a:rPr lang="en-US" i="1" dirty="0"/>
                  <a:t>f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/>
                  <a:t>Armijo condition</a:t>
                </a:r>
                <a:r>
                  <a:rPr lang="en-US" dirty="0"/>
                  <a:t> ensures that the function value decreases sufficiently as follows: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. Commonly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284E4B-C1CF-6623-224C-676305A7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1617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9489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5EF8-19F1-8F3A-C19A-2ED473F5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Armijo condition?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08F59-AD4A-92CC-6C5E-A6C1797CA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Avoid too small steps:</a:t>
            </a:r>
            <a:r>
              <a:rPr lang="en-US" dirty="0"/>
              <a:t> It prevents taking excessively small steps that could lead to very slow convergence.</a:t>
            </a:r>
          </a:p>
          <a:p>
            <a:r>
              <a:rPr lang="en-US" b="1" dirty="0"/>
              <a:t>Avoid too large steps:</a:t>
            </a:r>
            <a:r>
              <a:rPr lang="en-US" dirty="0"/>
              <a:t> It ensures the step size isn't too large, which could cause overshooting and instability in the optimization process.</a:t>
            </a:r>
          </a:p>
          <a:p>
            <a:r>
              <a:rPr lang="en-US" b="1" dirty="0"/>
              <a:t>Adaptive step size:</a:t>
            </a:r>
            <a:r>
              <a:rPr lang="en-US" dirty="0"/>
              <a:t> The Armijo condition is often used in line search methods to adaptively choose the step size. If a step size does not satisfy the condition, it can be reduced iteratively until it does.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6327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DF6F-50C0-710A-7851-9C5673C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913C4-E1A0-3A2C-8FF1-C44575E8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Searching for the optimal </a:t>
            </a:r>
            <a:r>
              <a:rPr lang="el-GR" dirty="0"/>
              <a:t>α</a:t>
            </a:r>
            <a:r>
              <a:rPr lang="en-US" dirty="0"/>
              <a:t> is time consuming</a:t>
            </a:r>
          </a:p>
          <a:p>
            <a:r>
              <a:rPr lang="en-US" dirty="0"/>
              <a:t>The search needs to be computed sequentially as the gradient changes as the search proceeds</a:t>
            </a:r>
          </a:p>
          <a:p>
            <a:r>
              <a:rPr lang="en-US" dirty="0"/>
              <a:t>There may be millions of operations to recomputing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b="1" dirty="0"/>
              <a:t>x</a:t>
            </a:r>
            <a:r>
              <a:rPr lang="en-US" dirty="0"/>
              <a:t>) for all values of </a:t>
            </a:r>
            <a:r>
              <a:rPr lang="en-US" b="1" dirty="0"/>
              <a:t>x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370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Steepest descent method </a:t>
            </a:r>
            <a:r>
              <a:rPr lang="en-US" dirty="0" err="1"/>
              <a:t>vs</a:t>
            </a:r>
            <a:r>
              <a:rPr lang="en-US" dirty="0"/>
              <a:t> Gradient descent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simplest Newton-type methods with a descent direction defined as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This is indeed a descent direction</a:t>
            </a:r>
          </a:p>
          <a:p>
            <a:pPr lvl="1"/>
            <a:endParaRPr lang="en-US" dirty="0"/>
          </a:p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Low computation cost</a:t>
            </a:r>
          </a:p>
          <a:p>
            <a:pPr lvl="1"/>
            <a:r>
              <a:rPr lang="en-US" dirty="0"/>
              <a:t>Slow rate of convergence: linear</a:t>
            </a:r>
          </a:p>
          <a:p>
            <a:r>
              <a:rPr lang="en-US" dirty="0"/>
              <a:t>Step length to update 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Steepest descent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Gradient descent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1000" y="2024624"/>
                <a:ext cx="1440266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024624"/>
                <a:ext cx="1440266" cy="234551"/>
              </a:xfrm>
              <a:prstGeom prst="rect">
                <a:avLst/>
              </a:prstGeom>
              <a:blipFill>
                <a:blip r:embed="rId2"/>
                <a:stretch>
                  <a:fillRect l="-2542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58591" y="2977015"/>
                <a:ext cx="3167727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591" y="2977015"/>
                <a:ext cx="3167727" cy="234551"/>
              </a:xfrm>
              <a:prstGeom prst="rect">
                <a:avLst/>
              </a:prstGeom>
              <a:blipFill>
                <a:blip r:embed="rId3"/>
                <a:stretch>
                  <a:fillRect l="-1538" r="-76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86763" y="5357539"/>
                <a:ext cx="3828869" cy="518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&gt;0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  <a:p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763" y="5357539"/>
                <a:ext cx="3828869" cy="5186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24000" y="4800600"/>
                <a:ext cx="231557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00600"/>
                <a:ext cx="2315570" cy="207749"/>
              </a:xfrm>
              <a:prstGeom prst="rect">
                <a:avLst/>
              </a:prstGeom>
              <a:blipFill>
                <a:blip r:embed="rId5"/>
                <a:stretch>
                  <a:fillRect l="-52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64720" y="6093009"/>
                <a:ext cx="158774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en-US" sz="1350" dirty="0"/>
                  <a:t>of some sort</a:t>
                </a:r>
              </a:p>
              <a:p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720" y="6093009"/>
                <a:ext cx="1587742" cy="415498"/>
              </a:xfrm>
              <a:prstGeom prst="rect">
                <a:avLst/>
              </a:prstGeom>
              <a:blipFill>
                <a:blip r:embed="rId6"/>
                <a:stretch>
                  <a:fillRect l="-2692" t="-13235" r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1878" y="3352304"/>
            <a:ext cx="2986088" cy="22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729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Quasi-Newton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Somewhere in between classic Newton and Gradient descent methods</a:t>
            </a:r>
          </a:p>
          <a:p>
            <a:r>
              <a:rPr lang="en-US" dirty="0"/>
              <a:t>Recall in classic Newton, the descent direction is define by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Quasi-Newton = instead of computing the Hessian, we approximate 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[something] represents an update to the old approximation “update formula”</a:t>
            </a:r>
          </a:p>
          <a:p>
            <a:r>
              <a:rPr lang="en-US" dirty="0"/>
              <a:t>Imposing conditions on B(k), typically the properties of Hessian</a:t>
            </a:r>
          </a:p>
          <a:p>
            <a:pPr lvl="1"/>
            <a:r>
              <a:rPr lang="en-US" dirty="0"/>
              <a:t>Symmetry</a:t>
            </a:r>
          </a:p>
          <a:p>
            <a:pPr lvl="1"/>
            <a:r>
              <a:rPr lang="en-US" dirty="0"/>
              <a:t>Positive definite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59826" y="2305828"/>
                <a:ext cx="6210739" cy="336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=0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826" y="2305828"/>
                <a:ext cx="6210739" cy="336759"/>
              </a:xfrm>
              <a:prstGeom prst="rect">
                <a:avLst/>
              </a:prstGeom>
              <a:blipFill>
                <a:blip r:embed="rId2"/>
                <a:stretch>
                  <a:fillRect l="-196" t="-545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19400" y="2756832"/>
                <a:ext cx="2355709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756832"/>
                <a:ext cx="2355709" cy="234551"/>
              </a:xfrm>
              <a:prstGeom prst="rect">
                <a:avLst/>
              </a:prstGeom>
              <a:blipFill>
                <a:blip r:embed="rId3"/>
                <a:stretch>
                  <a:fillRect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0970" y="3446612"/>
                <a:ext cx="1803764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970" y="3446612"/>
                <a:ext cx="1803764" cy="234551"/>
              </a:xfrm>
              <a:prstGeom prst="rect">
                <a:avLst/>
              </a:prstGeom>
              <a:blipFill>
                <a:blip r:embed="rId4"/>
                <a:stretch>
                  <a:fillRect l="-168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27194" y="3863181"/>
                <a:ext cx="23130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[something]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194" y="3863181"/>
                <a:ext cx="2313005" cy="207749"/>
              </a:xfrm>
              <a:prstGeom prst="rect">
                <a:avLst/>
              </a:prstGeom>
              <a:blipFill>
                <a:blip r:embed="rId5"/>
                <a:stretch>
                  <a:fillRect l="-2639" t="-26471" r="-343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16655" y="5504816"/>
                <a:ext cx="5047087" cy="357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The BFGS update formula: [something]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655" y="5504816"/>
                <a:ext cx="5047087" cy="357277"/>
              </a:xfrm>
              <a:prstGeom prst="rect">
                <a:avLst/>
              </a:prstGeom>
              <a:blipFill>
                <a:blip r:embed="rId6"/>
                <a:stretch>
                  <a:fillRect l="-2053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57600" y="6073222"/>
                <a:ext cx="4251548" cy="208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6073222"/>
                <a:ext cx="4251548" cy="208455"/>
              </a:xfrm>
              <a:prstGeom prst="rect">
                <a:avLst/>
              </a:prstGeom>
              <a:blipFill>
                <a:blip r:embed="rId7"/>
                <a:stretch>
                  <a:fillRect l="-2152" t="-14706" b="-4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4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calculations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3906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Cumulative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03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Arithmetic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53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09800" y="2286000"/>
          <a:ext cx="1996889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88800" imgH="10363200" progId="">
                  <p:embed/>
                </p:oleObj>
              </mc:Choice>
              <mc:Fallback>
                <p:oleObj name="Equation" r:id="rId2" imgW="24688800" imgH="10363200" progId="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86000"/>
                        <a:ext cx="1996889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133600" y="3962400"/>
          <a:ext cx="2085474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384000" imgH="11582400" progId="">
                  <p:embed/>
                </p:oleObj>
              </mc:Choice>
              <mc:Fallback>
                <p:oleObj name="Equation" r:id="rId4" imgW="24384000" imgH="11582400" progId="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962400"/>
                        <a:ext cx="2085474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3DEB5-45F4-4395-A53C-861C53642F68}"/>
                  </a:ext>
                </a:extLst>
              </p:cNvPr>
              <p:cNvSpPr txBox="1"/>
              <p:nvPr/>
            </p:nvSpPr>
            <p:spPr>
              <a:xfrm>
                <a:off x="4775947" y="2367794"/>
                <a:ext cx="4004981" cy="5010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-1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3DEB5-45F4-4395-A53C-861C53642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947" y="2367794"/>
                <a:ext cx="4004981" cy="501035"/>
              </a:xfrm>
              <a:prstGeom prst="rect">
                <a:avLst/>
              </a:prstGeom>
              <a:blipFill>
                <a:blip r:embed="rId7"/>
                <a:stretch>
                  <a:fillRect t="-21687" b="-48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B36CC-1B1D-433E-956A-CBDD13818DB7}"/>
                  </a:ext>
                </a:extLst>
              </p:cNvPr>
              <p:cNvSpPr txBox="1"/>
              <p:nvPr/>
            </p:nvSpPr>
            <p:spPr>
              <a:xfrm>
                <a:off x="4937313" y="3739394"/>
                <a:ext cx="3446928" cy="14366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DB36CC-1B1D-433E-956A-CBDD1381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313" y="3739394"/>
                <a:ext cx="3446928" cy="1436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 in a special form of a 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Most machine learning problems consider an objective in a form of a sum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gradient computation depends on the size of data set 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When N becomes large (which is typically the case, unfortunately, for Big Data applications), the computation cost becomes too high</a:t>
            </a:r>
          </a:p>
          <a:p>
            <a:pPr lvl="1"/>
            <a:r>
              <a:rPr lang="en-US" dirty="0"/>
              <a:t>Search direction needs to be updated for every iteration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82829" y="2034021"/>
                <a:ext cx="4868320" cy="99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is typically related to the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50" dirty="0"/>
                  <a:t>–</a:t>
                </a:r>
                <a:r>
                  <a:rPr lang="en-US" sz="1350" dirty="0" err="1"/>
                  <a:t>th</a:t>
                </a:r>
                <a:r>
                  <a:rPr lang="en-US" sz="1350" dirty="0"/>
                  <a:t> observation in the data set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29" y="2034021"/>
                <a:ext cx="4868320" cy="999697"/>
              </a:xfrm>
              <a:prstGeom prst="rect">
                <a:avLst/>
              </a:prstGeom>
              <a:blipFill>
                <a:blip r:embed="rId2"/>
                <a:stretch>
                  <a:fillRect l="-2256" r="-1253"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11197" y="3824283"/>
                <a:ext cx="1598964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197" y="3824283"/>
                <a:ext cx="1598964" cy="584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71800" y="5820622"/>
                <a:ext cx="231557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35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820622"/>
                <a:ext cx="2315570" cy="207749"/>
              </a:xfrm>
              <a:prstGeom prst="rect">
                <a:avLst/>
              </a:prstGeom>
              <a:blipFill>
                <a:blip r:embed="rId4"/>
                <a:stretch>
                  <a:fillRect l="-528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48000" y="6239074"/>
                <a:ext cx="1803764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6239074"/>
                <a:ext cx="1803764" cy="234551"/>
              </a:xfrm>
              <a:prstGeom prst="rect">
                <a:avLst/>
              </a:prstGeom>
              <a:blipFill>
                <a:blip r:embed="rId5"/>
                <a:stretch>
                  <a:fillRect l="-168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0277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Instead of using all data set N to compute the standard (or “batch”) gradient descent, SGD uses samples of a subset of N summand functions at every iteration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“Stochastic” means the algorithm “randomly” samples the data at every iteration</a:t>
            </a:r>
          </a:p>
          <a:p>
            <a:pPr lvl="1"/>
            <a:r>
              <a:rPr lang="en-US" dirty="0"/>
              <a:t>This is also called mini-batch SGD</a:t>
            </a:r>
          </a:p>
          <a:p>
            <a:r>
              <a:rPr lang="en-US" dirty="0"/>
              <a:t>On-line (confusedly, also called stochastic) gradient descent uses one sample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90800" y="3039678"/>
                <a:ext cx="2819811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)≈</m:t>
                          </m:r>
                          <m:f>
                            <m:f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039678"/>
                <a:ext cx="2819811" cy="584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29491" y="3019358"/>
                <a:ext cx="97225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491" y="3019358"/>
                <a:ext cx="972254" cy="207749"/>
              </a:xfrm>
              <a:prstGeom prst="rect">
                <a:avLst/>
              </a:prstGeom>
              <a:blipFill>
                <a:blip r:embed="rId3"/>
                <a:stretch>
                  <a:fillRect l="-11321" t="-26471" r="-566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35667" y="6197638"/>
                <a:ext cx="111998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667" y="6197638"/>
                <a:ext cx="1119987" cy="207749"/>
              </a:xfrm>
              <a:prstGeom prst="rect">
                <a:avLst/>
              </a:prstGeom>
              <a:blipFill>
                <a:blip r:embed="rId4"/>
                <a:stretch>
                  <a:fillRect l="-5435" t="-26471" r="-815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29491" y="6187478"/>
                <a:ext cx="97225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>
                    <a:ea typeface="Cambria Math" panose="02040503050406030204" pitchFamily="18" charset="0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491" y="6187478"/>
                <a:ext cx="972254" cy="207749"/>
              </a:xfrm>
              <a:prstGeom prst="rect">
                <a:avLst/>
              </a:prstGeom>
              <a:blipFill>
                <a:blip r:embed="rId3"/>
                <a:stretch>
                  <a:fillRect l="-11321" t="-26471" r="-5660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4903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Mini-summary of different ways of obtaining search 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676400"/>
            <a:ext cx="8229600" cy="4038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Classic Newton</a:t>
            </a:r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pPr lvl="1"/>
            <a:r>
              <a:rPr lang="en-US" dirty="0"/>
              <a:t>Stochastic gradient descent (when objective in a summation form)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On-line gradient descent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Quasi-Newton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66515" y="1956599"/>
                <a:ext cx="2528000" cy="275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15" y="1956599"/>
                <a:ext cx="2528000" cy="275204"/>
              </a:xfrm>
              <a:prstGeom prst="rect">
                <a:avLst/>
              </a:prstGeom>
              <a:blipFill>
                <a:blip r:embed="rId2"/>
                <a:stretch>
                  <a:fillRect l="-120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66515" y="2730085"/>
                <a:ext cx="1440266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515" y="2730085"/>
                <a:ext cx="1440266" cy="234551"/>
              </a:xfrm>
              <a:prstGeom prst="rect">
                <a:avLst/>
              </a:prstGeom>
              <a:blipFill>
                <a:blip r:embed="rId3"/>
                <a:stretch>
                  <a:fillRect l="-2532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51763" y="5255485"/>
                <a:ext cx="4546758" cy="234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𝑎𝑝𝑝𝑟𝑜𝑥𝑖𝑚𝑎𝑡𝑒𝑠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𝐻𝑒𝑠𝑠𝑖𝑎𝑛</m:t>
                      </m:r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63" y="5255485"/>
                <a:ext cx="4546758" cy="234551"/>
              </a:xfrm>
              <a:prstGeom prst="rect">
                <a:avLst/>
              </a:prstGeom>
              <a:blipFill>
                <a:blip r:embed="rId4"/>
                <a:stretch>
                  <a:fillRect l="-402" r="-268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27077" y="3350548"/>
                <a:ext cx="2819811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)≈</m:t>
                          </m:r>
                          <m:f>
                            <m:fPr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77" y="3350548"/>
                <a:ext cx="2819811" cy="584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727078" y="4396842"/>
                <a:ext cx="111998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3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78" y="4396842"/>
                <a:ext cx="1119987" cy="207749"/>
              </a:xfrm>
              <a:prstGeom prst="rect">
                <a:avLst/>
              </a:prstGeom>
              <a:blipFill>
                <a:blip r:embed="rId6"/>
                <a:stretch>
                  <a:fillRect l="-5435" t="-26471" r="-815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47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Finite difference for derivative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5381"/>
            <a:ext cx="8229600" cy="5207981"/>
          </a:xfrm>
        </p:spPr>
        <p:txBody>
          <a:bodyPr>
            <a:normAutofit/>
          </a:bodyPr>
          <a:lstStyle/>
          <a:p>
            <a:r>
              <a:rPr lang="en-US" dirty="0"/>
              <a:t>It refers to numerical estimation of derivatives using functional values</a:t>
            </a:r>
          </a:p>
          <a:p>
            <a:r>
              <a:rPr lang="en-US" dirty="0"/>
              <a:t>For one dimensional case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For multi-dimensional case, this can be done similarly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43200" y="3089597"/>
                <a:ext cx="3561616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3089597"/>
                <a:ext cx="3561616" cy="403124"/>
              </a:xfrm>
              <a:prstGeom prst="rect">
                <a:avLst/>
              </a:prstGeom>
              <a:blipFill>
                <a:blip r:embed="rId2"/>
                <a:stretch>
                  <a:fillRect l="-1199" t="-3030" r="-137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34624" y="3720381"/>
                <a:ext cx="2158091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624" y="3720381"/>
                <a:ext cx="2158091" cy="403124"/>
              </a:xfrm>
              <a:prstGeom prst="rect">
                <a:avLst/>
              </a:prstGeom>
              <a:blipFill>
                <a:blip r:embed="rId3"/>
                <a:stretch>
                  <a:fillRect l="-2260" t="-3030" r="-254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34624" y="4281266"/>
                <a:ext cx="2845972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624" y="4281266"/>
                <a:ext cx="2845972" cy="403124"/>
              </a:xfrm>
              <a:prstGeom prst="rect">
                <a:avLst/>
              </a:prstGeom>
              <a:blipFill>
                <a:blip r:embed="rId4"/>
                <a:stretch>
                  <a:fillRect l="-1713" t="-3030" r="-192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00415" y="5321683"/>
                <a:ext cx="2216312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415" y="5321683"/>
                <a:ext cx="2216312" cy="403124"/>
              </a:xfrm>
              <a:prstGeom prst="rect">
                <a:avLst/>
              </a:prstGeom>
              <a:blipFill>
                <a:blip r:embed="rId5"/>
                <a:stretch>
                  <a:fillRect t="-3030" r="-2479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85875" y="5419378"/>
                <a:ext cx="242611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1350" i="1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35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 m:alnAt="7"/>
                                                        </m:rPr>
                                                        <a:rPr lang="en-US" sz="135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⋯</m:t>
                                                      </m:r>
                                                    </m:e>
                                                    <m:e>
                                                      <m:r>
                                                        <a:rPr lang="en-US" sz="135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75" y="5419378"/>
                <a:ext cx="2426113" cy="207749"/>
              </a:xfrm>
              <a:prstGeom prst="rect">
                <a:avLst/>
              </a:prstGeom>
              <a:blipFill>
                <a:blip r:embed="rId6"/>
                <a:stretch>
                  <a:fillRect l="-503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00415" y="5993004"/>
                <a:ext cx="3520772" cy="5202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sSub>
                                        <m:sSubPr>
                                          <m:ctrlP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135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415" y="5993004"/>
                <a:ext cx="3520772" cy="5202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325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It refers to numerical estimation of derivatives of functions (typically) specified by a computer program</a:t>
            </a:r>
          </a:p>
          <a:p>
            <a:r>
              <a:rPr lang="en-US" dirty="0"/>
              <a:t>It exploits a few factors of a computer program</a:t>
            </a:r>
          </a:p>
          <a:p>
            <a:pPr lvl="1"/>
            <a:r>
              <a:rPr lang="en-US" dirty="0"/>
              <a:t>Every computer program, no matter how complicated, executes a sequence of elementary arithmetic operations and elementary functions</a:t>
            </a:r>
          </a:p>
          <a:p>
            <a:pPr lvl="2"/>
            <a:r>
              <a:rPr lang="en-US" dirty="0"/>
              <a:t>Operations: addition, subtraction, multiplication, division, etc.</a:t>
            </a:r>
          </a:p>
          <a:p>
            <a:pPr lvl="2"/>
            <a:r>
              <a:rPr lang="en-US" dirty="0"/>
              <a:t>Elementary functions: </a:t>
            </a:r>
            <a:r>
              <a:rPr lang="en-US" dirty="0" err="1"/>
              <a:t>exp</a:t>
            </a:r>
            <a:r>
              <a:rPr lang="en-US" dirty="0"/>
              <a:t>, log, sin, </a:t>
            </a:r>
            <a:r>
              <a:rPr lang="en-US" dirty="0" err="1"/>
              <a:t>cos</a:t>
            </a:r>
            <a:r>
              <a:rPr lang="en-US" dirty="0"/>
              <a:t>, etc. </a:t>
            </a:r>
          </a:p>
          <a:p>
            <a:pPr lvl="1"/>
            <a:r>
              <a:rPr lang="en-US" dirty="0"/>
              <a:t>By applying the chain rule repeatedly to these operations, derivatives of arbitrary order can be computed</a:t>
            </a:r>
          </a:p>
          <a:p>
            <a:pPr lvl="2"/>
            <a:r>
              <a:rPr lang="en-US" dirty="0"/>
              <a:t>Automatically</a:t>
            </a:r>
          </a:p>
          <a:p>
            <a:pPr lvl="2"/>
            <a:r>
              <a:rPr lang="en-US" dirty="0"/>
              <a:t>Accurately to working precision, and </a:t>
            </a:r>
          </a:p>
          <a:p>
            <a:pPr lvl="2"/>
            <a:r>
              <a:rPr lang="en-US" dirty="0"/>
              <a:t>Using a small constant factor more arithmetic operations than the original program</a:t>
            </a:r>
          </a:p>
          <a:p>
            <a:r>
              <a:rPr lang="en-US" dirty="0"/>
              <a:t>There are software packages that can do this automatically (no pun intended) for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33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automatic differentiation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/>
              <a:t>Decompose function evaluation into a sequence of simple calculation, each involving only one or two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9403" y="1138330"/>
                <a:ext cx="2184316" cy="240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403" y="1138330"/>
                <a:ext cx="2184316" cy="240707"/>
              </a:xfrm>
              <a:prstGeom prst="rect">
                <a:avLst/>
              </a:prstGeom>
              <a:blipFill>
                <a:blip r:embed="rId2"/>
                <a:stretch>
                  <a:fillRect l="-222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93891" y="3431076"/>
                <a:ext cx="978345" cy="10412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91" y="3431076"/>
                <a:ext cx="978345" cy="1041247"/>
              </a:xfrm>
              <a:prstGeom prst="rect">
                <a:avLst/>
              </a:prstGeom>
              <a:blipFill>
                <a:blip r:embed="rId3"/>
                <a:stretch>
                  <a:fillRect l="-1863" r="-1242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26801" y="4705021"/>
                <a:ext cx="130978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01" y="4705021"/>
                <a:ext cx="1309782" cy="207749"/>
              </a:xfrm>
              <a:prstGeom prst="rect">
                <a:avLst/>
              </a:prstGeom>
              <a:blipFill>
                <a:blip r:embed="rId4"/>
                <a:stretch>
                  <a:fillRect l="-4186" t="-2941" r="-93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37989" y="3200400"/>
            <a:ext cx="2769122" cy="2019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96729" y="2407899"/>
                <a:ext cx="2356030" cy="2151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×1=1</m:t>
                      </m:r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×1=1</m:t>
                      </m:r>
                    </m:oMath>
                  </m:oMathPara>
                </a14:m>
                <a:endParaRPr lang="en-US" sz="135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29" y="2407899"/>
                <a:ext cx="2356030" cy="2151486"/>
              </a:xfrm>
              <a:prstGeom prst="rect">
                <a:avLst/>
              </a:prstGeom>
              <a:blipFill>
                <a:blip r:embed="rId6"/>
                <a:stretch>
                  <a:fillRect l="-1292" t="-850" b="-1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93418" y="4559450"/>
                <a:ext cx="2773644" cy="1607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num>
                      <m:den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350" dirty="0"/>
                  <a:t>+4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sup>
                    </m:sSup>
                  </m:oMath>
                </a14:m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418" y="4559450"/>
                <a:ext cx="2773644" cy="1607363"/>
              </a:xfrm>
              <a:prstGeom prst="rect">
                <a:avLst/>
              </a:prstGeom>
              <a:blipFill>
                <a:blip r:embed="rId7"/>
                <a:stretch>
                  <a:fillRect l="-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142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when derivatives are not required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practical problems are difficult or impossible to calculate derivatives</a:t>
            </a:r>
          </a:p>
          <a:p>
            <a:pPr lvl="1"/>
            <a:r>
              <a:rPr lang="en-US" dirty="0"/>
              <a:t>All previous Newton-like methods required at least derivatives (gradients)</a:t>
            </a:r>
          </a:p>
          <a:p>
            <a:r>
              <a:rPr lang="en-US" dirty="0"/>
              <a:t>A direct search method = systematic “trial-and-error” </a:t>
            </a:r>
          </a:p>
          <a:p>
            <a:pPr lvl="1"/>
            <a:r>
              <a:rPr lang="en-US" dirty="0"/>
              <a:t>E.g., the multidirectional search method</a:t>
            </a:r>
          </a:p>
          <a:p>
            <a:r>
              <a:rPr lang="en-US" dirty="0"/>
              <a:t>This requires more functional evaluations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4322" y="2621757"/>
            <a:ext cx="2514600" cy="3378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1106" y="5702149"/>
            <a:ext cx="3793026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[“On The Convergence Of The Multidirectional Search Algorithm”, V. </a:t>
            </a:r>
            <a:r>
              <a:rPr lang="en-US" sz="825" dirty="0" err="1"/>
              <a:t>Torczon</a:t>
            </a:r>
            <a:r>
              <a:rPr lang="en-US" sz="825" dirty="0"/>
              <a:t>, 1991]</a:t>
            </a:r>
          </a:p>
        </p:txBody>
      </p:sp>
    </p:spTree>
    <p:extLst>
      <p:ext uri="{BB962C8B-B14F-4D97-AF65-F5344CB8AC3E}">
        <p14:creationId xmlns:p14="http://schemas.microsoft.com/office/powerpoint/2010/main" val="18266794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5C67A-DE88-4C4F-876B-794149A22CCE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329" y="1443181"/>
            <a:ext cx="412190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0009" y="1415749"/>
            <a:ext cx="412190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09344" y="5516002"/>
            <a:ext cx="5896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Reference: </a:t>
            </a:r>
            <a:r>
              <a:rPr lang="en-US" sz="1350" u="sng" dirty="0">
                <a:hlinkClick r:id="rId4"/>
              </a:rPr>
              <a:t>https://en.wikipedia.org/wiki/Nonlinear_conjugate_gradient_method</a:t>
            </a:r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25846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29356-E9D5-3806-5164-A860FADE6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F9119-A9A2-064A-95D2-84BAF36BD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the distance to the minimum is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Requires further iterations at the minimum</a:t>
            </a:r>
          </a:p>
          <a:p>
            <a:r>
              <a:rPr lang="en-US" dirty="0"/>
              <a:t>Long steps are good at the start, but can cause problems as one nears the minimum point</a:t>
            </a:r>
          </a:p>
          <a:p>
            <a:r>
              <a:rPr lang="en-US" dirty="0"/>
              <a:t>Short steps are good near the minimum, but may take a long time to find the minimum</a:t>
            </a:r>
          </a:p>
        </p:txBody>
      </p:sp>
    </p:spTree>
    <p:extLst>
      <p:ext uri="{BB962C8B-B14F-4D97-AF65-F5344CB8AC3E}">
        <p14:creationId xmlns:p14="http://schemas.microsoft.com/office/powerpoint/2010/main" val="24476788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E39F-3984-0EA7-90B9-9BF76DD4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algorithm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2E184-D475-6213-F172-1A18ACE57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Adaptive Learning Rate:</a:t>
            </a:r>
            <a:r>
              <a:rPr lang="en-US" dirty="0"/>
              <a:t> Adam adjusts the learning rate for each parameter individually, making it suitable for problems with sparse gradients or when the learning rates differ across parameters.</a:t>
            </a:r>
          </a:p>
          <a:p>
            <a:r>
              <a:rPr lang="en-US" b="1" dirty="0"/>
              <a:t>Momentum:</a:t>
            </a:r>
            <a:r>
              <a:rPr lang="en-US" dirty="0"/>
              <a:t> Adam incorporates momentum by keeping an exponentially decaying average of past gradients, which helps smooth the update steps and speeds up convergence.</a:t>
            </a:r>
          </a:p>
        </p:txBody>
      </p:sp>
    </p:spTree>
    <p:extLst>
      <p:ext uri="{BB962C8B-B14F-4D97-AF65-F5344CB8AC3E}">
        <p14:creationId xmlns:p14="http://schemas.microsoft.com/office/powerpoint/2010/main" val="134099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B85141-3DE9-4348-AD36-754FA988F975}">
  <we:reference id="wa104380848" version="1.0.0.0" store="en-US" storeType="OMEX"/>
  <we:alternateReferences>
    <we:reference id="WA104380848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45760</TotalTime>
  <Words>5001</Words>
  <Application>Microsoft Office PowerPoint</Application>
  <PresentationFormat>On-screen Show (4:3)</PresentationFormat>
  <Paragraphs>708</Paragraphs>
  <Slides>100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Cambria Math</vt:lpstr>
      <vt:lpstr>Times New Roman</vt:lpstr>
      <vt:lpstr>Office Theme</vt:lpstr>
      <vt:lpstr>Equation</vt:lpstr>
      <vt:lpstr>Machine Learning in Finance</vt:lpstr>
      <vt:lpstr>Financial modeling</vt:lpstr>
      <vt:lpstr>Model refinement</vt:lpstr>
      <vt:lpstr>Data sources</vt:lpstr>
      <vt:lpstr>Computing Returns</vt:lpstr>
      <vt:lpstr>PowerPoint Presentation</vt:lpstr>
      <vt:lpstr>PowerPoint Presentation</vt:lpstr>
      <vt:lpstr>What is the main driver of price movement?</vt:lpstr>
      <vt:lpstr>Return calculations</vt:lpstr>
      <vt:lpstr>Arithmetic vs. Geometric Returns</vt:lpstr>
      <vt:lpstr>Compounded returns</vt:lpstr>
      <vt:lpstr>Traditional algorithm trading</vt:lpstr>
      <vt:lpstr>Strategy Envelope</vt:lpstr>
      <vt:lpstr>Backtesting the Moving Average Strategy</vt:lpstr>
      <vt:lpstr>Ford prices</vt:lpstr>
      <vt:lpstr>50 and 200 day moving average prices</vt:lpstr>
      <vt:lpstr>Long or short position</vt:lpstr>
      <vt:lpstr>Buy and hold vs trend following</vt:lpstr>
      <vt:lpstr>Optimizing a linear model strategy</vt:lpstr>
      <vt:lpstr>Input variables</vt:lpstr>
      <vt:lpstr>Model parameters</vt:lpstr>
      <vt:lpstr>Prediction vs observed returns</vt:lpstr>
      <vt:lpstr>Observed vs predicted returns</vt:lpstr>
      <vt:lpstr>Cumulative strategy returns</vt:lpstr>
      <vt:lpstr>Is that it for creating a success strategy?</vt:lpstr>
      <vt:lpstr>Model training design</vt:lpstr>
      <vt:lpstr>Performance on test set</vt:lpstr>
      <vt:lpstr>Model evaluation metrics</vt:lpstr>
      <vt:lpstr>Evaluating a model: an example</vt:lpstr>
      <vt:lpstr>Why volatility is equated with risk</vt:lpstr>
      <vt:lpstr>Volatility</vt:lpstr>
      <vt:lpstr>How to actually compute volatility</vt:lpstr>
      <vt:lpstr>PowerPoint Presentation</vt:lpstr>
      <vt:lpstr>Tail distribution statistics</vt:lpstr>
      <vt:lpstr>Violation counts</vt:lpstr>
      <vt:lpstr>Likelihood of winning 3 games, p=40%</vt:lpstr>
      <vt:lpstr>Likelihood distribution</vt:lpstr>
      <vt:lpstr>Likelihood of winning 3 games, p=55%</vt:lpstr>
      <vt:lpstr>Likelihood</vt:lpstr>
      <vt:lpstr>Likelihood distribution</vt:lpstr>
      <vt:lpstr>Model goodness-of-fit</vt:lpstr>
      <vt:lpstr>Expected vs observed coverage</vt:lpstr>
      <vt:lpstr>Cross entropy as a loss function</vt:lpstr>
      <vt:lpstr>Some metrics to asses model quality</vt:lpstr>
      <vt:lpstr>In class model presentation</vt:lpstr>
      <vt:lpstr>Answer these questions in your in-class model presentation</vt:lpstr>
      <vt:lpstr>Some potential sources for ideas</vt:lpstr>
      <vt:lpstr>Data types</vt:lpstr>
      <vt:lpstr>How data is typically represented</vt:lpstr>
      <vt:lpstr>Data types</vt:lpstr>
      <vt:lpstr>Questions to answer when eyeballing the data</vt:lpstr>
      <vt:lpstr>There are many public available data sources</vt:lpstr>
      <vt:lpstr>Univariate statistics</vt:lpstr>
      <vt:lpstr>Importance of getting a real feel about data</vt:lpstr>
      <vt:lpstr>Univariate Analysis for continuous features: explore feature one by one</vt:lpstr>
      <vt:lpstr>Measures of dispersion for a list of numbers</vt:lpstr>
      <vt:lpstr>A boxplot</vt:lpstr>
      <vt:lpstr>Measures of dispersion for a list of numbers</vt:lpstr>
      <vt:lpstr>Measures of symmetry of a list of data</vt:lpstr>
      <vt:lpstr>Univariate analysis for categorical features</vt:lpstr>
      <vt:lpstr>Bivariate statistics</vt:lpstr>
      <vt:lpstr>Bi-variate analysis for the relationship between two features</vt:lpstr>
      <vt:lpstr>Scatter plot for two numerical variables</vt:lpstr>
      <vt:lpstr>Bi-variate analysis for categorical vs categorical data</vt:lpstr>
      <vt:lpstr>Bi-variate analysis for categorical vs continuous features</vt:lpstr>
      <vt:lpstr>Data visualization</vt:lpstr>
      <vt:lpstr>Visualization</vt:lpstr>
      <vt:lpstr>Visualization could make patterns in big data emerge quickly</vt:lpstr>
      <vt:lpstr>Visualization can capture relationships that are not quantitative</vt:lpstr>
      <vt:lpstr>Which one is a good representation of data?</vt:lpstr>
      <vt:lpstr>Word cloud: a graphical representation of word frequency</vt:lpstr>
      <vt:lpstr>PowerPoint Presentation</vt:lpstr>
      <vt:lpstr>PowerPoint Presentation</vt:lpstr>
      <vt:lpstr>topics</vt:lpstr>
      <vt:lpstr>Supervised learning functions</vt:lpstr>
      <vt:lpstr>Loss Functions</vt:lpstr>
      <vt:lpstr>Optimization</vt:lpstr>
      <vt:lpstr>Analytic solution for linear regression</vt:lpstr>
      <vt:lpstr>Unconstrained optimization problem</vt:lpstr>
      <vt:lpstr>A necessary condition for a solution to be optimal</vt:lpstr>
      <vt:lpstr>General optimization algorithm</vt:lpstr>
      <vt:lpstr>Newton Method</vt:lpstr>
      <vt:lpstr>Classic Newton’s search direction</vt:lpstr>
      <vt:lpstr>Hand waving theoretic guarantees </vt:lpstr>
      <vt:lpstr>Armijo condition</vt:lpstr>
      <vt:lpstr>Why use the Armijo condition?</vt:lpstr>
      <vt:lpstr>But</vt:lpstr>
      <vt:lpstr>Steepest descent method vs Gradient descent method</vt:lpstr>
      <vt:lpstr>Quasi-Newton Methods</vt:lpstr>
      <vt:lpstr>Objective function in a special form of a sum</vt:lpstr>
      <vt:lpstr>Stochastic gradient descent (SGD)</vt:lpstr>
      <vt:lpstr>Mini-summary of different ways of obtaining search direction</vt:lpstr>
      <vt:lpstr>Finite difference for derivative estimation</vt:lpstr>
      <vt:lpstr>Automatic differentiation</vt:lpstr>
      <vt:lpstr>An automatic differentiation example</vt:lpstr>
      <vt:lpstr>Optimization when derivatives are not required</vt:lpstr>
      <vt:lpstr>Function minimization</vt:lpstr>
      <vt:lpstr>Learning rate concepts</vt:lpstr>
      <vt:lpstr>Adam algorithm concepts</vt:lpstr>
      <vt:lpstr>Adam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</dc:title>
  <dc:creator>elliotnoma</dc:creator>
  <cp:lastModifiedBy>Elliot Noma</cp:lastModifiedBy>
  <cp:revision>146</cp:revision>
  <cp:lastPrinted>2018-09-04T17:25:30Z</cp:lastPrinted>
  <dcterms:created xsi:type="dcterms:W3CDTF">2016-08-30T13:05:04Z</dcterms:created>
  <dcterms:modified xsi:type="dcterms:W3CDTF">2024-09-11T02:39:20Z</dcterms:modified>
</cp:coreProperties>
</file>